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 id="2147483703" r:id="rId5"/>
  </p:sldMasterIdLst>
  <p:notesMasterIdLst>
    <p:notesMasterId r:id="rId22"/>
  </p:notesMasterIdLst>
  <p:sldIdLst>
    <p:sldId id="262" r:id="rId6"/>
    <p:sldId id="280" r:id="rId7"/>
    <p:sldId id="2145706819" r:id="rId8"/>
    <p:sldId id="2145706821" r:id="rId9"/>
    <p:sldId id="2145706820" r:id="rId10"/>
    <p:sldId id="2145706823" r:id="rId11"/>
    <p:sldId id="2145706824" r:id="rId12"/>
    <p:sldId id="2145706825" r:id="rId13"/>
    <p:sldId id="2145706826" r:id="rId14"/>
    <p:sldId id="2145706827" r:id="rId15"/>
    <p:sldId id="2145706828" r:id="rId16"/>
    <p:sldId id="2145706829" r:id="rId17"/>
    <p:sldId id="2145706830" r:id="rId18"/>
    <p:sldId id="2145706831" r:id="rId19"/>
    <p:sldId id="2145706832"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72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923" autoAdjust="0"/>
  </p:normalViewPr>
  <p:slideViewPr>
    <p:cSldViewPr snapToGrid="0">
      <p:cViewPr varScale="1">
        <p:scale>
          <a:sx n="70" d="100"/>
          <a:sy n="70" d="100"/>
        </p:scale>
        <p:origin x="53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BC7B31-1200-4197-A418-8E5D2C5089C2}" type="datetimeFigureOut">
              <a:rPr lang="en-GB" smtClean="0"/>
              <a:t>21/02/2025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EF9E4-3207-4698-A706-53C2960D95CA}" type="slidenum">
              <a:rPr lang="en-GB" smtClean="0"/>
              <a:t>‹#›</a:t>
            </a:fld>
            <a:endParaRPr lang="en-GB"/>
          </a:p>
        </p:txBody>
      </p:sp>
    </p:spTree>
    <p:extLst>
      <p:ext uri="{BB962C8B-B14F-4D97-AF65-F5344CB8AC3E}">
        <p14:creationId xmlns:p14="http://schemas.microsoft.com/office/powerpoint/2010/main" val="3852776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8BD8E7-1312-41F3-99C4-6DA5AF891969}" type="slidenum">
              <a:rPr kumimoji="0" lang="en-GB" sz="1200" b="0" i="0" u="none" strike="noStrike" kern="1200" cap="none" spc="0" normalizeH="0" baseline="0" noProof="0" smtClean="0">
                <a:ln>
                  <a:noFill/>
                </a:ln>
                <a:solidFill>
                  <a:srgbClr val="59595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80019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8BD8E7-1312-41F3-99C4-6DA5AF891969}" type="slidenum">
              <a:rPr kumimoji="0" lang="en-GB" sz="1200" b="0" i="0" u="none" strike="noStrike" kern="1200" cap="none" spc="0" normalizeH="0" baseline="0" noProof="0" smtClean="0">
                <a:ln>
                  <a:noFill/>
                </a:ln>
                <a:solidFill>
                  <a:srgbClr val="595959"/>
                </a:solidFill>
                <a:effectLst/>
                <a:uLnTx/>
                <a:uFillTx/>
                <a:latin typeface="Calibri"/>
                <a:ea typeface="+mn-ea"/>
                <a:cs typeface="+mn-cs"/>
                <a:sym typeface="Helvetica Neue"/>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srgbClr val="595959"/>
              </a:solidFill>
              <a:effectLst/>
              <a:uLnTx/>
              <a:uFillTx/>
              <a:latin typeface="Calibri"/>
              <a:ea typeface="+mn-ea"/>
              <a:cs typeface="+mn-cs"/>
              <a:sym typeface="Helvetica Neue"/>
            </a:endParaRPr>
          </a:p>
        </p:txBody>
      </p:sp>
    </p:spTree>
    <p:extLst>
      <p:ext uri="{BB962C8B-B14F-4D97-AF65-F5344CB8AC3E}">
        <p14:creationId xmlns:p14="http://schemas.microsoft.com/office/powerpoint/2010/main" val="3115890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854278"/>
            <a:ext cx="7025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12125325" y="854278"/>
            <a:ext cx="70256" cy="5334001"/>
          </a:xfrm>
          <a:prstGeom prst="rect">
            <a:avLst/>
          </a:prstGeom>
          <a:solidFill>
            <a:schemeClr val="bg1">
              <a:lumMod val="9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390727"/>
            <a:ext cx="7315200" cy="3255264"/>
          </a:xfrm>
        </p:spPr>
        <p:txBody>
          <a:bodyPr anchor="b">
            <a:normAutofit/>
          </a:bodyPr>
          <a:lstStyle>
            <a:lvl1pPr algn="l">
              <a:defRPr sz="5900" spc="-100" baseline="0">
                <a:solidFill>
                  <a:srgbClr val="4F99AB"/>
                </a:solidFill>
              </a:defRPr>
            </a:lvl1pPr>
          </a:lstStyle>
          <a:p>
            <a:r>
              <a:rPr lang="en-US"/>
              <a:t>Click to edit Master title style</a:t>
            </a:r>
          </a:p>
        </p:txBody>
      </p:sp>
      <p:sp>
        <p:nvSpPr>
          <p:cNvPr id="3" name="Subtitle 2"/>
          <p:cNvSpPr>
            <a:spLocks noGrp="1"/>
          </p:cNvSpPr>
          <p:nvPr>
            <p:ph type="subTitle" idx="1"/>
          </p:nvPr>
        </p:nvSpPr>
        <p:spPr>
          <a:xfrm>
            <a:off x="1100015" y="4762525"/>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63246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166" y="1143000"/>
            <a:ext cx="2337859"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9268" y="1061627"/>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166" y="3494176"/>
            <a:ext cx="2337859"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rtl="0"/>
            <a:fld id="{D37D65EE-CC7E-4C02-8D6D-12356B202B9F}" type="datetime1">
              <a:rPr lang="en-GB" noProof="0" smtClean="0"/>
              <a:t>21/02/2025</a:t>
            </a:fld>
            <a:endParaRPr lang="en-GB" noProof="0"/>
          </a:p>
        </p:txBody>
      </p:sp>
      <p:sp>
        <p:nvSpPr>
          <p:cNvPr id="9" name="Footer Placeholder 8"/>
          <p:cNvSpPr>
            <a:spLocks noGrp="1"/>
          </p:cNvSpPr>
          <p:nvPr>
            <p:ph type="ftr" sz="quarter" idx="11"/>
          </p:nvPr>
        </p:nvSpPr>
        <p:spPr/>
        <p:txBody>
          <a:bodyPr/>
          <a:lstStyle/>
          <a:p>
            <a:pPr rtl="0"/>
            <a:r>
              <a:rPr lang="en-GB" noProof="0"/>
              <a:t>Add a footer</a:t>
            </a:r>
          </a:p>
        </p:txBody>
      </p:sp>
      <p:sp>
        <p:nvSpPr>
          <p:cNvPr id="10" name="Slide Number Placeholder 9"/>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365928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21688" y="1078405"/>
            <a:ext cx="4064721" cy="483979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29475" y="1078405"/>
            <a:ext cx="4064721" cy="483979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pPr rtl="0"/>
            <a:fld id="{F33B972F-277A-4D31-BF8B-C348B9CCB24E}" type="datetime1">
              <a:rPr lang="en-GB" noProof="0" smtClean="0"/>
              <a:t>21/02/2025</a:t>
            </a:fld>
            <a:endParaRPr lang="en-GB" noProof="0"/>
          </a:p>
        </p:txBody>
      </p:sp>
      <p:sp>
        <p:nvSpPr>
          <p:cNvPr id="9" name="Footer Placeholder 8"/>
          <p:cNvSpPr>
            <a:spLocks noGrp="1"/>
          </p:cNvSpPr>
          <p:nvPr>
            <p:ph type="ftr" sz="quarter" idx="11"/>
          </p:nvPr>
        </p:nvSpPr>
        <p:spPr/>
        <p:txBody>
          <a:bodyPr/>
          <a:lstStyle/>
          <a:p>
            <a:pPr rtl="0"/>
            <a:r>
              <a:rPr lang="en-GB" noProof="0"/>
              <a:t>Add a footer</a:t>
            </a:r>
          </a:p>
        </p:txBody>
      </p:sp>
      <p:sp>
        <p:nvSpPr>
          <p:cNvPr id="10" name="Slide Number Placeholder 9"/>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119443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793623" y="1083718"/>
            <a:ext cx="422087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793623" y="1991068"/>
            <a:ext cx="422087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86613" y="1083718"/>
            <a:ext cx="422087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86613" y="1991068"/>
            <a:ext cx="422087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pPr rtl="0"/>
            <a:fld id="{F8ED9485-6343-4C2C-A543-BFCF5D4CF942}" type="datetime1">
              <a:rPr lang="en-GB" noProof="0" smtClean="0"/>
              <a:t>21/02/2025</a:t>
            </a:fld>
            <a:endParaRPr lang="en-GB" noProof="0"/>
          </a:p>
        </p:txBody>
      </p:sp>
      <p:sp>
        <p:nvSpPr>
          <p:cNvPr id="11" name="Footer Placeholder 10"/>
          <p:cNvSpPr>
            <a:spLocks noGrp="1"/>
          </p:cNvSpPr>
          <p:nvPr>
            <p:ph type="ftr" sz="quarter" idx="11"/>
          </p:nvPr>
        </p:nvSpPr>
        <p:spPr/>
        <p:txBody>
          <a:bodyPr/>
          <a:lstStyle/>
          <a:p>
            <a:pPr rtl="0"/>
            <a:r>
              <a:rPr lang="en-GB" noProof="0"/>
              <a:t>Add a footer</a:t>
            </a:r>
          </a:p>
        </p:txBody>
      </p:sp>
      <p:sp>
        <p:nvSpPr>
          <p:cNvPr id="12" name="Slide Number Placeholder 11"/>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194562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pPr rtl="0"/>
            <a:fld id="{65129D19-7C21-4F3C-AA17-AC93B631D727}" type="datetime1">
              <a:rPr lang="en-GB" noProof="0" smtClean="0"/>
              <a:t>21/02/2025</a:t>
            </a:fld>
            <a:endParaRPr lang="en-GB" noProof="0"/>
          </a:p>
        </p:txBody>
      </p:sp>
      <p:sp>
        <p:nvSpPr>
          <p:cNvPr id="7" name="Footer Placeholder 6"/>
          <p:cNvSpPr>
            <a:spLocks noGrp="1"/>
          </p:cNvSpPr>
          <p:nvPr>
            <p:ph type="ftr" sz="quarter" idx="11"/>
          </p:nvPr>
        </p:nvSpPr>
        <p:spPr/>
        <p:txBody>
          <a:bodyPr/>
          <a:lstStyle/>
          <a:p>
            <a:pPr rtl="0"/>
            <a:r>
              <a:rPr lang="en-GB" noProof="0"/>
              <a:t>Add a footer</a:t>
            </a:r>
          </a:p>
        </p:txBody>
      </p:sp>
      <p:sp>
        <p:nvSpPr>
          <p:cNvPr id="8" name="Slide Number Placeholder 7"/>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318776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172843"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2828925" y="951994"/>
            <a:ext cx="8860907"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172843"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2/21/2025</a:t>
            </a:fld>
            <a:endParaRPr lang="en-US"/>
          </a:p>
        </p:txBody>
      </p:sp>
      <p:sp>
        <p:nvSpPr>
          <p:cNvPr id="9" name="Footer Placeholder 8"/>
          <p:cNvSpPr>
            <a:spLocks noGrp="1"/>
          </p:cNvSpPr>
          <p:nvPr>
            <p:ph type="ftr" sz="quarter" idx="11"/>
          </p:nvPr>
        </p:nvSpPr>
        <p:spPr>
          <a:xfrm>
            <a:off x="3140241" y="6537324"/>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0332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8532813" y="1683327"/>
            <a:ext cx="3125787" cy="2877260"/>
          </a:xfrm>
        </p:spPr>
        <p:txBody>
          <a:bodyPr rtlCol="0" anchor="b">
            <a:normAutofit/>
          </a:bodyPr>
          <a:lstStyle>
            <a:lvl1pPr>
              <a:defRPr sz="3000">
                <a:solidFill>
                  <a:schemeClr val="bg1"/>
                </a:solidFill>
              </a:defRPr>
            </a:lvl1pPr>
          </a:lstStyle>
          <a:p>
            <a:pPr rtl="0"/>
            <a:r>
              <a:rPr lang="en-US" noProof="0"/>
              <a:t>Click to edit Master title style</a:t>
            </a:r>
            <a:endParaRPr lang="en-GB" noProof="0"/>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4" name="Text Placeholder 3"/>
          <p:cNvSpPr>
            <a:spLocks noGrp="1"/>
          </p:cNvSpPr>
          <p:nvPr>
            <p:ph type="body" sz="half" idx="2"/>
          </p:nvPr>
        </p:nvSpPr>
        <p:spPr>
          <a:xfrm>
            <a:off x="8532813" y="4591761"/>
            <a:ext cx="3125787" cy="1580440"/>
          </a:xfrm>
        </p:spPr>
        <p:txBody>
          <a:bodyPr rtlCol="0"/>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Tree>
    <p:extLst>
      <p:ext uri="{BB962C8B-B14F-4D97-AF65-F5344CB8AC3E}">
        <p14:creationId xmlns:p14="http://schemas.microsoft.com/office/powerpoint/2010/main" val="65481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pic>
        <p:nvPicPr>
          <p:cNvPr id="2" name="Graphic 1">
            <a:extLst>
              <a:ext uri="{FF2B5EF4-FFF2-40B4-BE49-F238E27FC236}">
                <a16:creationId xmlns:a16="http://schemas.microsoft.com/office/drawing/2014/main" id="{8FC29BCF-3946-FD63-22AF-F4D0A0AC6C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1545" y="161692"/>
            <a:ext cx="1663173" cy="580105"/>
          </a:xfrm>
          <a:prstGeom prst="rect">
            <a:avLst/>
          </a:prstGeom>
        </p:spPr>
      </p:pic>
    </p:spTree>
    <p:extLst>
      <p:ext uri="{BB962C8B-B14F-4D97-AF65-F5344CB8AC3E}">
        <p14:creationId xmlns:p14="http://schemas.microsoft.com/office/powerpoint/2010/main" val="27760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220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854278"/>
            <a:ext cx="7025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2700"/>
          </a:p>
        </p:txBody>
      </p:sp>
      <p:sp>
        <p:nvSpPr>
          <p:cNvPr id="8" name="Rectangle 7"/>
          <p:cNvSpPr/>
          <p:nvPr/>
        </p:nvSpPr>
        <p:spPr>
          <a:xfrm>
            <a:off x="12125325" y="854278"/>
            <a:ext cx="70256" cy="5334001"/>
          </a:xfrm>
          <a:prstGeom prst="rect">
            <a:avLst/>
          </a:prstGeom>
          <a:solidFill>
            <a:schemeClr val="bg1">
              <a:lumMod val="9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390727"/>
            <a:ext cx="7315200" cy="3255264"/>
          </a:xfrm>
        </p:spPr>
        <p:txBody>
          <a:bodyPr anchor="b">
            <a:normAutofit/>
          </a:bodyPr>
          <a:lstStyle>
            <a:lvl1pPr algn="l">
              <a:defRPr sz="5900" spc="-100" baseline="0">
                <a:solidFill>
                  <a:srgbClr val="4F99AB"/>
                </a:solidFill>
              </a:defRPr>
            </a:lvl1pPr>
          </a:lstStyle>
          <a:p>
            <a:r>
              <a:rPr lang="en-US"/>
              <a:t>Click to edit Master title style</a:t>
            </a:r>
          </a:p>
        </p:txBody>
      </p:sp>
      <p:sp>
        <p:nvSpPr>
          <p:cNvPr id="3" name="Subtitle 2"/>
          <p:cNvSpPr>
            <a:spLocks noGrp="1"/>
          </p:cNvSpPr>
          <p:nvPr>
            <p:ph type="subTitle" idx="1"/>
          </p:nvPr>
        </p:nvSpPr>
        <p:spPr>
          <a:xfrm>
            <a:off x="1100015" y="4762525"/>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04067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700" noProof="0"/>
          </a:p>
        </p:txBody>
      </p:sp>
      <p:sp>
        <p:nvSpPr>
          <p:cNvPr id="2" name="Title 1"/>
          <p:cNvSpPr>
            <a:spLocks noGrp="1"/>
          </p:cNvSpPr>
          <p:nvPr>
            <p:ph type="ctrTitle"/>
          </p:nvPr>
        </p:nvSpPr>
        <p:spPr>
          <a:xfrm>
            <a:off x="533401" y="5084483"/>
            <a:ext cx="9102213" cy="914400"/>
          </a:xfrm>
        </p:spPr>
        <p:txBody>
          <a:bodyPr rtlCol="0" anchor="b">
            <a:normAutofit/>
          </a:bodyPr>
          <a:lstStyle>
            <a:lvl1pPr algn="l">
              <a:defRPr sz="4400" spc="-50" baseline="0">
                <a:solidFill>
                  <a:srgbClr val="4F99AB"/>
                </a:solidFill>
              </a:defRPr>
            </a:lvl1pPr>
          </a:lstStyle>
          <a:p>
            <a:pPr rtl="0"/>
            <a:r>
              <a:rPr lang="en-US" noProof="0"/>
              <a:t>Click to edit Master title style</a:t>
            </a:r>
            <a:endParaRPr lang="en-GB" noProof="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3" name="Subtitle 2"/>
          <p:cNvSpPr>
            <a:spLocks noGrp="1"/>
          </p:cNvSpPr>
          <p:nvPr>
            <p:ph type="subTitle" idx="1"/>
          </p:nvPr>
        </p:nvSpPr>
        <p:spPr>
          <a:xfrm>
            <a:off x="533401" y="6043123"/>
            <a:ext cx="9102213" cy="571500"/>
          </a:xfrm>
        </p:spPr>
        <p:txBody>
          <a:bodyPr rtlCol="0">
            <a:normAutofit/>
          </a:bodyPr>
          <a:lstStyle>
            <a:lvl1pPr marL="0" indent="0" algn="l">
              <a:spcBef>
                <a:spcPts val="0"/>
              </a:spcBef>
              <a:buNone/>
              <a:defRPr sz="2000" cap="all" spc="50" baseline="0">
                <a:solidFill>
                  <a:srgbClr val="4D4D4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7" name="Straight Connector 6">
            <a:extLst>
              <a:ext uri="{FF2B5EF4-FFF2-40B4-BE49-F238E27FC236}">
                <a16:creationId xmlns:a16="http://schemas.microsoft.com/office/drawing/2014/main" id="{676B1621-9055-925D-5988-36915E848E2B}"/>
              </a:ext>
            </a:extLst>
          </p:cNvPr>
          <p:cNvCxnSpPr>
            <a:cxnSpLocks/>
          </p:cNvCxnSpPr>
          <p:nvPr userDrawn="1"/>
        </p:nvCxnSpPr>
        <p:spPr>
          <a:xfrm>
            <a:off x="0" y="4800600"/>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4765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Section Header">
    <p:bg>
      <p:bgPr>
        <a:solidFill>
          <a:srgbClr val="4F99AB"/>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831850" y="717756"/>
            <a:ext cx="10515600" cy="1272048"/>
          </a:xfrm>
        </p:spPr>
        <p:txBody>
          <a:bodyPr rtlCol="0" anchor="b">
            <a:normAutofit/>
          </a:bodyPr>
          <a:lstStyle>
            <a:lvl1pPr algn="ctr">
              <a:defRPr sz="4400" spc="-50" baseline="0">
                <a:solidFill>
                  <a:schemeClr val="bg1"/>
                </a:solidFill>
              </a:defRPr>
            </a:lvl1pPr>
          </a:lstStyle>
          <a:p>
            <a:pPr rtl="0"/>
            <a:r>
              <a:rPr lang="en-US" noProof="0"/>
              <a:t>Click to edit Master title style</a:t>
            </a:r>
            <a:endParaRPr lang="en-GB" noProof="0"/>
          </a:p>
        </p:txBody>
      </p:sp>
      <p:sp>
        <p:nvSpPr>
          <p:cNvPr id="5" name="Text Placeholder 4"/>
          <p:cNvSpPr>
            <a:spLocks noGrp="1"/>
          </p:cNvSpPr>
          <p:nvPr>
            <p:ph type="body" sz="quarter" idx="10"/>
          </p:nvPr>
        </p:nvSpPr>
        <p:spPr>
          <a:xfrm>
            <a:off x="835025" y="2020977"/>
            <a:ext cx="10515600" cy="914400"/>
          </a:xfrm>
        </p:spPr>
        <p:txBody>
          <a:bodyPr rtlCol="0">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rtl="0"/>
            <a:r>
              <a:rPr lang="en-US" noProof="0"/>
              <a:t>Click to edit Master text styles</a:t>
            </a:r>
          </a:p>
        </p:txBody>
      </p:sp>
      <p:pic>
        <p:nvPicPr>
          <p:cNvPr id="3" name="Graphic 2">
            <a:extLst>
              <a:ext uri="{FF2B5EF4-FFF2-40B4-BE49-F238E27FC236}">
                <a16:creationId xmlns:a16="http://schemas.microsoft.com/office/drawing/2014/main" id="{D578B494-F2F2-E26B-A563-793DD6A6D3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74071" y="5584485"/>
            <a:ext cx="2231158" cy="778215"/>
          </a:xfrm>
          <a:prstGeom prst="rect">
            <a:avLst/>
          </a:prstGeom>
        </p:spPr>
      </p:pic>
    </p:spTree>
    <p:extLst>
      <p:ext uri="{BB962C8B-B14F-4D97-AF65-F5344CB8AC3E}">
        <p14:creationId xmlns:p14="http://schemas.microsoft.com/office/powerpoint/2010/main" val="40709335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Basi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6929BD2-8F6B-C666-91C3-682055BEB725}"/>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244CCF2A-C762-478E-9CD6-DB014235EF49}"/>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740A1A1-8C73-3816-6240-EC64F355DFEF}"/>
              </a:ext>
            </a:extLst>
          </p:cNvPr>
          <p:cNvSpPr/>
          <p:nvPr userDrawn="1"/>
        </p:nvSpPr>
        <p:spPr>
          <a:xfrm>
            <a:off x="0" y="1327150"/>
            <a:ext cx="12165062" cy="5220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2465" y="309986"/>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1644243"/>
            <a:ext cx="10922004"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21/02/2025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310236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50%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721453"/>
            <a:ext cx="12165062" cy="58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C00B29A8-7E3C-3628-838B-DC3A20182ECE}"/>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2465" y="309986"/>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1644243"/>
            <a:ext cx="6901734"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21/02/2025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cxnSp>
        <p:nvCxnSpPr>
          <p:cNvPr id="7" name="Straight Connector 6">
            <a:extLst>
              <a:ext uri="{FF2B5EF4-FFF2-40B4-BE49-F238E27FC236}">
                <a16:creationId xmlns:a16="http://schemas.microsoft.com/office/drawing/2014/main" id="{D7B13707-FF67-3646-707C-8EE9438ACEA1}"/>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44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0/50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721453"/>
            <a:ext cx="12165062" cy="58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3E414C6-717D-4593-2F17-3590713E7F1B}"/>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D013811-5F8A-0656-B4C0-0D3D577E3FF6}"/>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62465" y="309986"/>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1644243"/>
            <a:ext cx="5358160"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21/02/2025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sp>
        <p:nvSpPr>
          <p:cNvPr id="10" name="Content Placeholder 2">
            <a:extLst>
              <a:ext uri="{FF2B5EF4-FFF2-40B4-BE49-F238E27FC236}">
                <a16:creationId xmlns:a16="http://schemas.microsoft.com/office/drawing/2014/main" id="{EADDCF5F-0F0C-336C-AF3F-4ED490BE4415}"/>
              </a:ext>
            </a:extLst>
          </p:cNvPr>
          <p:cNvSpPr>
            <a:spLocks noGrp="1"/>
          </p:cNvSpPr>
          <p:nvPr>
            <p:ph idx="13"/>
          </p:nvPr>
        </p:nvSpPr>
        <p:spPr>
          <a:xfrm>
            <a:off x="6286150" y="1631167"/>
            <a:ext cx="5358160"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35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50/50 Headings &amp;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721453"/>
            <a:ext cx="12165062" cy="58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7D97FBD6-BD24-5C39-5E7C-25C7847C989B}"/>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CFDA1F85-31DC-636D-8F83-12B170BA9978}"/>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62465" y="309986"/>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2085157"/>
            <a:ext cx="5358160" cy="389959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21/02/2025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sp>
        <p:nvSpPr>
          <p:cNvPr id="10" name="Content Placeholder 2">
            <a:extLst>
              <a:ext uri="{FF2B5EF4-FFF2-40B4-BE49-F238E27FC236}">
                <a16:creationId xmlns:a16="http://schemas.microsoft.com/office/drawing/2014/main" id="{EADDCF5F-0F0C-336C-AF3F-4ED490BE4415}"/>
              </a:ext>
            </a:extLst>
          </p:cNvPr>
          <p:cNvSpPr>
            <a:spLocks noGrp="1"/>
          </p:cNvSpPr>
          <p:nvPr>
            <p:ph idx="13"/>
          </p:nvPr>
        </p:nvSpPr>
        <p:spPr>
          <a:xfrm>
            <a:off x="6286150" y="2072081"/>
            <a:ext cx="5358160" cy="389959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C6DFE3DB-D327-1AC4-7074-854175B01BE5}"/>
              </a:ext>
            </a:extLst>
          </p:cNvPr>
          <p:cNvSpPr>
            <a:spLocks noGrp="1"/>
          </p:cNvSpPr>
          <p:nvPr>
            <p:ph sz="quarter" idx="14" hasCustomPrompt="1"/>
          </p:nvPr>
        </p:nvSpPr>
        <p:spPr>
          <a:xfrm>
            <a:off x="261938" y="1527175"/>
            <a:ext cx="5359400" cy="406400"/>
          </a:xfrm>
        </p:spPr>
        <p:txBody>
          <a:bodyPr/>
          <a:lstStyle>
            <a:lvl1pPr>
              <a:defRPr b="1"/>
            </a:lvl1pPr>
          </a:lstStyle>
          <a:p>
            <a:pPr lvl="0"/>
            <a:r>
              <a:rPr lang="en-US"/>
              <a:t>Sub Heading</a:t>
            </a:r>
            <a:endParaRPr lang="en-GB"/>
          </a:p>
        </p:txBody>
      </p:sp>
      <p:sp>
        <p:nvSpPr>
          <p:cNvPr id="16" name="Content Placeholder 14">
            <a:extLst>
              <a:ext uri="{FF2B5EF4-FFF2-40B4-BE49-F238E27FC236}">
                <a16:creationId xmlns:a16="http://schemas.microsoft.com/office/drawing/2014/main" id="{BDFE9E92-3AAA-5A48-3512-B07B26766F5D}"/>
              </a:ext>
            </a:extLst>
          </p:cNvPr>
          <p:cNvSpPr>
            <a:spLocks noGrp="1"/>
          </p:cNvSpPr>
          <p:nvPr>
            <p:ph sz="quarter" idx="15" hasCustomPrompt="1"/>
          </p:nvPr>
        </p:nvSpPr>
        <p:spPr>
          <a:xfrm>
            <a:off x="6286150" y="1528952"/>
            <a:ext cx="5359400" cy="406400"/>
          </a:xfrm>
        </p:spPr>
        <p:txBody>
          <a:bodyPr/>
          <a:lstStyle>
            <a:lvl1pPr>
              <a:defRPr b="1"/>
            </a:lvl1pPr>
          </a:lstStyle>
          <a:p>
            <a:pPr lvl="0"/>
            <a:r>
              <a:rPr lang="en-US"/>
              <a:t>Sub Heading</a:t>
            </a:r>
            <a:endParaRPr lang="en-GB"/>
          </a:p>
        </p:txBody>
      </p:sp>
    </p:spTree>
    <p:extLst>
      <p:ext uri="{BB962C8B-B14F-4D97-AF65-F5344CB8AC3E}">
        <p14:creationId xmlns:p14="http://schemas.microsoft.com/office/powerpoint/2010/main" val="281963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28552" y="1298448"/>
            <a:ext cx="815456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046840" y="4672584"/>
            <a:ext cx="815456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F2E7A9F9-586E-4325-A1D1-D543170C8335}" type="datetime1">
              <a:rPr lang="en-GB" noProof="0" smtClean="0"/>
              <a:t>21/02/2025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pPr rtl="0"/>
              <a:t>‹#›</a:t>
            </a:fld>
            <a:endParaRPr lang="en-GB" noProof="0"/>
          </a:p>
        </p:txBody>
      </p:sp>
    </p:spTree>
    <p:extLst>
      <p:ext uri="{BB962C8B-B14F-4D97-AF65-F5344CB8AC3E}">
        <p14:creationId xmlns:p14="http://schemas.microsoft.com/office/powerpoint/2010/main" val="1317547702"/>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21/02/2025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pic>
        <p:nvPicPr>
          <p:cNvPr id="7" name="Graphic 6">
            <a:extLst>
              <a:ext uri="{FF2B5EF4-FFF2-40B4-BE49-F238E27FC236}">
                <a16:creationId xmlns:a16="http://schemas.microsoft.com/office/drawing/2014/main" id="{BEC4C6A7-E65C-8C78-10D7-792F814E13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1546" y="161693"/>
            <a:ext cx="1663173" cy="580105"/>
          </a:xfrm>
          <a:prstGeom prst="rect">
            <a:avLst/>
          </a:prstGeom>
        </p:spPr>
      </p:pic>
    </p:spTree>
    <p:extLst>
      <p:ext uri="{BB962C8B-B14F-4D97-AF65-F5344CB8AC3E}">
        <p14:creationId xmlns:p14="http://schemas.microsoft.com/office/powerpoint/2010/main" val="161154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167" y="1143000"/>
            <a:ext cx="2337859"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9268" y="1061627"/>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167" y="3494176"/>
            <a:ext cx="2337859"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rtl="0"/>
            <a:fld id="{D37D65EE-CC7E-4C02-8D6D-12356B202B9F}" type="datetime1">
              <a:rPr lang="en-GB" noProof="0" smtClean="0"/>
              <a:t>21/02/2025</a:t>
            </a:fld>
            <a:endParaRPr lang="en-GB" noProof="0"/>
          </a:p>
        </p:txBody>
      </p:sp>
      <p:sp>
        <p:nvSpPr>
          <p:cNvPr id="9" name="Footer Placeholder 8"/>
          <p:cNvSpPr>
            <a:spLocks noGrp="1"/>
          </p:cNvSpPr>
          <p:nvPr>
            <p:ph type="ftr" sz="quarter" idx="11"/>
          </p:nvPr>
        </p:nvSpPr>
        <p:spPr/>
        <p:txBody>
          <a:bodyPr/>
          <a:lstStyle/>
          <a:p>
            <a:pPr rtl="0"/>
            <a:r>
              <a:rPr lang="en-GB" noProof="0"/>
              <a:t>Add a footer</a:t>
            </a:r>
          </a:p>
        </p:txBody>
      </p:sp>
      <p:sp>
        <p:nvSpPr>
          <p:cNvPr id="10" name="Slide Number Placeholder 9"/>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292425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21689" y="1078405"/>
            <a:ext cx="4064721" cy="483979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29476" y="1078405"/>
            <a:ext cx="4064721" cy="483979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pPr rtl="0"/>
            <a:fld id="{F33B972F-277A-4D31-BF8B-C348B9CCB24E}" type="datetime1">
              <a:rPr lang="en-GB" noProof="0" smtClean="0"/>
              <a:t>21/02/2025</a:t>
            </a:fld>
            <a:endParaRPr lang="en-GB" noProof="0"/>
          </a:p>
        </p:txBody>
      </p:sp>
      <p:sp>
        <p:nvSpPr>
          <p:cNvPr id="9" name="Footer Placeholder 8"/>
          <p:cNvSpPr>
            <a:spLocks noGrp="1"/>
          </p:cNvSpPr>
          <p:nvPr>
            <p:ph type="ftr" sz="quarter" idx="11"/>
          </p:nvPr>
        </p:nvSpPr>
        <p:spPr/>
        <p:txBody>
          <a:bodyPr/>
          <a:lstStyle/>
          <a:p>
            <a:pPr rtl="0"/>
            <a:r>
              <a:rPr lang="en-GB" noProof="0"/>
              <a:t>Add a footer</a:t>
            </a:r>
          </a:p>
        </p:txBody>
      </p:sp>
      <p:sp>
        <p:nvSpPr>
          <p:cNvPr id="10" name="Slide Number Placeholder 9"/>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400035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793623" y="1083718"/>
            <a:ext cx="422087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793623" y="1991068"/>
            <a:ext cx="422087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86613" y="1083719"/>
            <a:ext cx="422087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86613" y="1991068"/>
            <a:ext cx="422087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pPr rtl="0"/>
            <a:fld id="{F8ED9485-6343-4C2C-A543-BFCF5D4CF942}" type="datetime1">
              <a:rPr lang="en-GB" noProof="0" smtClean="0"/>
              <a:t>21/02/2025</a:t>
            </a:fld>
            <a:endParaRPr lang="en-GB" noProof="0"/>
          </a:p>
        </p:txBody>
      </p:sp>
      <p:sp>
        <p:nvSpPr>
          <p:cNvPr id="11" name="Footer Placeholder 10"/>
          <p:cNvSpPr>
            <a:spLocks noGrp="1"/>
          </p:cNvSpPr>
          <p:nvPr>
            <p:ph type="ftr" sz="quarter" idx="11"/>
          </p:nvPr>
        </p:nvSpPr>
        <p:spPr/>
        <p:txBody>
          <a:bodyPr/>
          <a:lstStyle/>
          <a:p>
            <a:pPr rtl="0"/>
            <a:r>
              <a:rPr lang="en-GB" noProof="0"/>
              <a:t>Add a footer</a:t>
            </a:r>
          </a:p>
        </p:txBody>
      </p:sp>
      <p:sp>
        <p:nvSpPr>
          <p:cNvPr id="12" name="Slide Number Placeholder 11"/>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37970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pPr rtl="0"/>
            <a:fld id="{65129D19-7C21-4F3C-AA17-AC93B631D727}" type="datetime1">
              <a:rPr lang="en-GB" noProof="0" smtClean="0"/>
              <a:t>21/02/2025</a:t>
            </a:fld>
            <a:endParaRPr lang="en-GB" noProof="0"/>
          </a:p>
        </p:txBody>
      </p:sp>
      <p:sp>
        <p:nvSpPr>
          <p:cNvPr id="7" name="Footer Placeholder 6"/>
          <p:cNvSpPr>
            <a:spLocks noGrp="1"/>
          </p:cNvSpPr>
          <p:nvPr>
            <p:ph type="ftr" sz="quarter" idx="11"/>
          </p:nvPr>
        </p:nvSpPr>
        <p:spPr/>
        <p:txBody>
          <a:bodyPr/>
          <a:lstStyle/>
          <a:p>
            <a:pPr rtl="0"/>
            <a:r>
              <a:rPr lang="en-GB" noProof="0"/>
              <a:t>Add a footer</a:t>
            </a:r>
          </a:p>
        </p:txBody>
      </p:sp>
      <p:sp>
        <p:nvSpPr>
          <p:cNvPr id="8" name="Slide Number Placeholder 7"/>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296948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ctrTitle"/>
          </p:nvPr>
        </p:nvSpPr>
        <p:spPr>
          <a:xfrm>
            <a:off x="533400" y="5084483"/>
            <a:ext cx="9102213" cy="914400"/>
          </a:xfrm>
        </p:spPr>
        <p:txBody>
          <a:bodyPr rtlCol="0" anchor="b">
            <a:normAutofit/>
          </a:bodyPr>
          <a:lstStyle>
            <a:lvl1pPr algn="l">
              <a:defRPr sz="4400" spc="-50" baseline="0">
                <a:solidFill>
                  <a:srgbClr val="4F99AB"/>
                </a:solidFill>
              </a:defRPr>
            </a:lvl1pPr>
          </a:lstStyle>
          <a:p>
            <a:pPr rtl="0"/>
            <a:r>
              <a:rPr lang="en-US" noProof="0"/>
              <a:t>Click to edit Master title style</a:t>
            </a:r>
            <a:endParaRPr lang="en-GB" noProof="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3" name="Subtitle 2"/>
          <p:cNvSpPr>
            <a:spLocks noGrp="1"/>
          </p:cNvSpPr>
          <p:nvPr>
            <p:ph type="subTitle" idx="1"/>
          </p:nvPr>
        </p:nvSpPr>
        <p:spPr>
          <a:xfrm>
            <a:off x="533400" y="6043123"/>
            <a:ext cx="9102213" cy="571500"/>
          </a:xfrm>
        </p:spPr>
        <p:txBody>
          <a:bodyPr rtlCol="0">
            <a:normAutofit/>
          </a:bodyPr>
          <a:lstStyle>
            <a:lvl1pPr marL="0" indent="0" algn="l">
              <a:spcBef>
                <a:spcPts val="0"/>
              </a:spcBef>
              <a:buNone/>
              <a:defRPr sz="2000" cap="all" spc="50" baseline="0">
                <a:solidFill>
                  <a:srgbClr val="4D4D4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7" name="Straight Connector 6">
            <a:extLst>
              <a:ext uri="{FF2B5EF4-FFF2-40B4-BE49-F238E27FC236}">
                <a16:creationId xmlns:a16="http://schemas.microsoft.com/office/drawing/2014/main" id="{676B1621-9055-925D-5988-36915E848E2B}"/>
              </a:ext>
            </a:extLst>
          </p:cNvPr>
          <p:cNvCxnSpPr>
            <a:cxnSpLocks/>
          </p:cNvCxnSpPr>
          <p:nvPr userDrawn="1"/>
        </p:nvCxnSpPr>
        <p:spPr>
          <a:xfrm>
            <a:off x="0" y="4800600"/>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6277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3" y="1143000"/>
            <a:ext cx="2172843"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2828926" y="951994"/>
            <a:ext cx="8860907"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3" y="3493008"/>
            <a:ext cx="2172843"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2/21/2025</a:t>
            </a:fld>
            <a:endParaRPr lang="en-US"/>
          </a:p>
        </p:txBody>
      </p:sp>
      <p:sp>
        <p:nvSpPr>
          <p:cNvPr id="9" name="Footer Placeholder 8"/>
          <p:cNvSpPr>
            <a:spLocks noGrp="1"/>
          </p:cNvSpPr>
          <p:nvPr>
            <p:ph type="ftr" sz="quarter" idx="11"/>
          </p:nvPr>
        </p:nvSpPr>
        <p:spPr>
          <a:xfrm>
            <a:off x="3140242" y="6537325"/>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62123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700" noProof="0"/>
          </a:p>
        </p:txBody>
      </p:sp>
      <p:sp>
        <p:nvSpPr>
          <p:cNvPr id="2" name="Title 1"/>
          <p:cNvSpPr>
            <a:spLocks noGrp="1"/>
          </p:cNvSpPr>
          <p:nvPr>
            <p:ph type="title"/>
          </p:nvPr>
        </p:nvSpPr>
        <p:spPr>
          <a:xfrm>
            <a:off x="8532814" y="1683327"/>
            <a:ext cx="3125787" cy="2877260"/>
          </a:xfrm>
        </p:spPr>
        <p:txBody>
          <a:bodyPr rtlCol="0" anchor="b">
            <a:normAutofit/>
          </a:bodyPr>
          <a:lstStyle>
            <a:lvl1pPr>
              <a:defRPr sz="3000">
                <a:solidFill>
                  <a:schemeClr val="bg1"/>
                </a:solidFill>
              </a:defRPr>
            </a:lvl1pPr>
          </a:lstStyle>
          <a:p>
            <a:pPr rtl="0"/>
            <a:r>
              <a:rPr lang="en-US" noProof="0"/>
              <a:t>Click to edit Master title style</a:t>
            </a:r>
            <a:endParaRPr lang="en-GB" noProof="0"/>
          </a:p>
        </p:txBody>
      </p:sp>
      <p:sp>
        <p:nvSpPr>
          <p:cNvPr id="6" name="Picture Placeholder 2" descr="An empty placeholder to add an image. Click on the placeholder and select the image that you wish to add"/>
          <p:cNvSpPr>
            <a:spLocks noGrp="1"/>
          </p:cNvSpPr>
          <p:nvPr>
            <p:ph type="pic" idx="1"/>
          </p:nvPr>
        </p:nvSpPr>
        <p:spPr>
          <a:xfrm>
            <a:off x="0" y="1"/>
            <a:ext cx="8101584" cy="6857999"/>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4" name="Text Placeholder 3"/>
          <p:cNvSpPr>
            <a:spLocks noGrp="1"/>
          </p:cNvSpPr>
          <p:nvPr>
            <p:ph type="body" sz="half" idx="2"/>
          </p:nvPr>
        </p:nvSpPr>
        <p:spPr>
          <a:xfrm>
            <a:off x="8532814" y="4591761"/>
            <a:ext cx="3125787" cy="1580440"/>
          </a:xfrm>
        </p:spPr>
        <p:txBody>
          <a:bodyPr rtlCol="0"/>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Tree>
    <p:extLst>
      <p:ext uri="{BB962C8B-B14F-4D97-AF65-F5344CB8AC3E}">
        <p14:creationId xmlns:p14="http://schemas.microsoft.com/office/powerpoint/2010/main" val="86385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pic>
        <p:nvPicPr>
          <p:cNvPr id="2" name="Graphic 1">
            <a:extLst>
              <a:ext uri="{FF2B5EF4-FFF2-40B4-BE49-F238E27FC236}">
                <a16:creationId xmlns:a16="http://schemas.microsoft.com/office/drawing/2014/main" id="{8FC29BCF-3946-FD63-22AF-F4D0A0AC6C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1546" y="161693"/>
            <a:ext cx="1663173" cy="580105"/>
          </a:xfrm>
          <a:prstGeom prst="rect">
            <a:avLst/>
          </a:prstGeom>
        </p:spPr>
      </p:pic>
    </p:spTree>
    <p:extLst>
      <p:ext uri="{BB962C8B-B14F-4D97-AF65-F5344CB8AC3E}">
        <p14:creationId xmlns:p14="http://schemas.microsoft.com/office/powerpoint/2010/main" val="344331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5103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Basi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6929BD2-8F6B-C666-91C3-682055BEB725}"/>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244CCF2A-C762-478E-9CD6-DB014235EF49}"/>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740A1A1-8C73-3816-6240-EC64F355DFEF}"/>
              </a:ext>
            </a:extLst>
          </p:cNvPr>
          <p:cNvSpPr/>
          <p:nvPr userDrawn="1"/>
        </p:nvSpPr>
        <p:spPr>
          <a:xfrm>
            <a:off x="0" y="1327150"/>
            <a:ext cx="12165062" cy="5220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2464" y="309985"/>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1644242"/>
            <a:ext cx="10922004"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21/02/2025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359013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50%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721453"/>
            <a:ext cx="12165062" cy="58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C00B29A8-7E3C-3628-838B-DC3A20182ECE}"/>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2464" y="309985"/>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1644242"/>
            <a:ext cx="6901734"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21/02/2025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cxnSp>
        <p:nvCxnSpPr>
          <p:cNvPr id="7" name="Straight Connector 6">
            <a:extLst>
              <a:ext uri="{FF2B5EF4-FFF2-40B4-BE49-F238E27FC236}">
                <a16:creationId xmlns:a16="http://schemas.microsoft.com/office/drawing/2014/main" id="{D7B13707-FF67-3646-707C-8EE9438ACEA1}"/>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32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50/50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721453"/>
            <a:ext cx="12165062" cy="58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3E414C6-717D-4593-2F17-3590713E7F1B}"/>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D013811-5F8A-0656-B4C0-0D3D577E3FF6}"/>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62464" y="309985"/>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1644242"/>
            <a:ext cx="5358160"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21/02/2025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sp>
        <p:nvSpPr>
          <p:cNvPr id="10" name="Content Placeholder 2">
            <a:extLst>
              <a:ext uri="{FF2B5EF4-FFF2-40B4-BE49-F238E27FC236}">
                <a16:creationId xmlns:a16="http://schemas.microsoft.com/office/drawing/2014/main" id="{EADDCF5F-0F0C-336C-AF3F-4ED490BE4415}"/>
              </a:ext>
            </a:extLst>
          </p:cNvPr>
          <p:cNvSpPr>
            <a:spLocks noGrp="1"/>
          </p:cNvSpPr>
          <p:nvPr>
            <p:ph idx="13"/>
          </p:nvPr>
        </p:nvSpPr>
        <p:spPr>
          <a:xfrm>
            <a:off x="6286150" y="1631166"/>
            <a:ext cx="5358160"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410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50/50 Headings &amp;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721453"/>
            <a:ext cx="12165062" cy="58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7D97FBD6-BD24-5C39-5E7C-25C7847C989B}"/>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CFDA1F85-31DC-636D-8F83-12B170BA9978}"/>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62464" y="309985"/>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2085157"/>
            <a:ext cx="5358160" cy="389959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21/02/2025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sp>
        <p:nvSpPr>
          <p:cNvPr id="10" name="Content Placeholder 2">
            <a:extLst>
              <a:ext uri="{FF2B5EF4-FFF2-40B4-BE49-F238E27FC236}">
                <a16:creationId xmlns:a16="http://schemas.microsoft.com/office/drawing/2014/main" id="{EADDCF5F-0F0C-336C-AF3F-4ED490BE4415}"/>
              </a:ext>
            </a:extLst>
          </p:cNvPr>
          <p:cNvSpPr>
            <a:spLocks noGrp="1"/>
          </p:cNvSpPr>
          <p:nvPr>
            <p:ph idx="13"/>
          </p:nvPr>
        </p:nvSpPr>
        <p:spPr>
          <a:xfrm>
            <a:off x="6286150" y="2072081"/>
            <a:ext cx="5358160" cy="389959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C6DFE3DB-D327-1AC4-7074-854175B01BE5}"/>
              </a:ext>
            </a:extLst>
          </p:cNvPr>
          <p:cNvSpPr>
            <a:spLocks noGrp="1"/>
          </p:cNvSpPr>
          <p:nvPr>
            <p:ph sz="quarter" idx="14" hasCustomPrompt="1"/>
          </p:nvPr>
        </p:nvSpPr>
        <p:spPr>
          <a:xfrm>
            <a:off x="261938" y="1527175"/>
            <a:ext cx="5359400" cy="406400"/>
          </a:xfrm>
        </p:spPr>
        <p:txBody>
          <a:bodyPr/>
          <a:lstStyle>
            <a:lvl1pPr>
              <a:defRPr b="1"/>
            </a:lvl1pPr>
          </a:lstStyle>
          <a:p>
            <a:pPr lvl="0"/>
            <a:r>
              <a:rPr lang="en-US"/>
              <a:t>Sub Heading</a:t>
            </a:r>
            <a:endParaRPr lang="en-GB"/>
          </a:p>
        </p:txBody>
      </p:sp>
      <p:sp>
        <p:nvSpPr>
          <p:cNvPr id="16" name="Content Placeholder 14">
            <a:extLst>
              <a:ext uri="{FF2B5EF4-FFF2-40B4-BE49-F238E27FC236}">
                <a16:creationId xmlns:a16="http://schemas.microsoft.com/office/drawing/2014/main" id="{BDFE9E92-3AAA-5A48-3512-B07B26766F5D}"/>
              </a:ext>
            </a:extLst>
          </p:cNvPr>
          <p:cNvSpPr>
            <a:spLocks noGrp="1"/>
          </p:cNvSpPr>
          <p:nvPr>
            <p:ph sz="quarter" idx="15" hasCustomPrompt="1"/>
          </p:nvPr>
        </p:nvSpPr>
        <p:spPr>
          <a:xfrm>
            <a:off x="6286150" y="1528952"/>
            <a:ext cx="5359400" cy="406400"/>
          </a:xfrm>
        </p:spPr>
        <p:txBody>
          <a:bodyPr/>
          <a:lstStyle>
            <a:lvl1pPr>
              <a:defRPr b="1"/>
            </a:lvl1pPr>
          </a:lstStyle>
          <a:p>
            <a:pPr lvl="0"/>
            <a:r>
              <a:rPr lang="en-US"/>
              <a:t>Sub Heading</a:t>
            </a:r>
            <a:endParaRPr lang="en-GB"/>
          </a:p>
        </p:txBody>
      </p:sp>
    </p:spTree>
    <p:extLst>
      <p:ext uri="{BB962C8B-B14F-4D97-AF65-F5344CB8AC3E}">
        <p14:creationId xmlns:p14="http://schemas.microsoft.com/office/powerpoint/2010/main" val="175915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28552" y="1298448"/>
            <a:ext cx="815456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046840" y="4672584"/>
            <a:ext cx="815456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F2E7A9F9-586E-4325-A1D1-D543170C8335}" type="datetime1">
              <a:rPr lang="en-GB" noProof="0" smtClean="0"/>
              <a:t>21/02/2025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pPr rtl="0"/>
              <a:t>‹#›</a:t>
            </a:fld>
            <a:endParaRPr lang="en-GB" noProof="0"/>
          </a:p>
        </p:txBody>
      </p:sp>
    </p:spTree>
    <p:extLst>
      <p:ext uri="{BB962C8B-B14F-4D97-AF65-F5344CB8AC3E}">
        <p14:creationId xmlns:p14="http://schemas.microsoft.com/office/powerpoint/2010/main" val="221032620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21/02/2025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pic>
        <p:nvPicPr>
          <p:cNvPr id="7" name="Graphic 6">
            <a:extLst>
              <a:ext uri="{FF2B5EF4-FFF2-40B4-BE49-F238E27FC236}">
                <a16:creationId xmlns:a16="http://schemas.microsoft.com/office/drawing/2014/main" id="{BEC4C6A7-E65C-8C78-10D7-792F814E13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1545" y="161692"/>
            <a:ext cx="1663173" cy="580105"/>
          </a:xfrm>
          <a:prstGeom prst="rect">
            <a:avLst/>
          </a:prstGeom>
        </p:spPr>
      </p:pic>
    </p:spTree>
    <p:extLst>
      <p:ext uri="{BB962C8B-B14F-4D97-AF65-F5344CB8AC3E}">
        <p14:creationId xmlns:p14="http://schemas.microsoft.com/office/powerpoint/2010/main" val="333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72CCCE-221E-14BF-0616-85354FBFC94F}"/>
              </a:ext>
            </a:extLst>
          </p:cNvPr>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sp>
        <p:nvSpPr>
          <p:cNvPr id="2" name="Title Placeholder 1"/>
          <p:cNvSpPr>
            <a:spLocks noGrp="1"/>
          </p:cNvSpPr>
          <p:nvPr>
            <p:ph type="title"/>
          </p:nvPr>
        </p:nvSpPr>
        <p:spPr>
          <a:xfrm>
            <a:off x="114301" y="1300006"/>
            <a:ext cx="2364322" cy="426259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935120"/>
            <a:ext cx="384048" cy="5648559"/>
          </a:xfrm>
          <a:prstGeom prst="rect">
            <a:avLst/>
          </a:prstGeom>
          <a:solidFill>
            <a:schemeClr val="bg1">
              <a:lumMod val="9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828925" y="1040277"/>
            <a:ext cx="8355543" cy="478902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538912"/>
            <a:ext cx="2337860" cy="365125"/>
          </a:xfrm>
          <a:prstGeom prst="rect">
            <a:avLst/>
          </a:prstGeom>
        </p:spPr>
        <p:txBody>
          <a:bodyPr vert="horz" lIns="91440" tIns="45720" rIns="91440" bIns="45720" rtlCol="0" anchor="ctr"/>
          <a:lstStyle>
            <a:lvl1pPr algn="l">
              <a:defRPr sz="1100">
                <a:solidFill>
                  <a:schemeClr val="bg1"/>
                </a:solidFill>
              </a:defRPr>
            </a:lvl1pPr>
          </a:lstStyle>
          <a:p>
            <a:fld id="{F2E7A9F9-586E-4325-A1D1-D543170C8335}" type="datetime1">
              <a:rPr lang="en-GB" smtClean="0"/>
              <a:pPr/>
              <a:t>21/02/2025</a:t>
            </a:fld>
            <a:endParaRPr lang="en-GB"/>
          </a:p>
        </p:txBody>
      </p:sp>
      <p:sp>
        <p:nvSpPr>
          <p:cNvPr id="6" name="Slide Number Placeholder 5"/>
          <p:cNvSpPr>
            <a:spLocks noGrp="1"/>
          </p:cNvSpPr>
          <p:nvPr>
            <p:ph type="sldNum" sz="quarter" idx="4"/>
          </p:nvPr>
        </p:nvSpPr>
        <p:spPr>
          <a:xfrm>
            <a:off x="10661073" y="6537324"/>
            <a:ext cx="1530927" cy="365125"/>
          </a:xfrm>
          <a:prstGeom prst="rect">
            <a:avLst/>
          </a:prstGeom>
        </p:spPr>
        <p:txBody>
          <a:bodyPr vert="horz" lIns="91440" tIns="45720" rIns="91440" bIns="45720" rtlCol="0" anchor="ctr"/>
          <a:lstStyle>
            <a:lvl1pPr algn="r">
              <a:defRPr sz="1200" b="1">
                <a:solidFill>
                  <a:schemeClr val="bg1"/>
                </a:solidFill>
              </a:defRPr>
            </a:lvl1pPr>
          </a:lstStyle>
          <a:p>
            <a:fld id="{E31375A4-56A4-47D6-9801-1991572033F7}" type="slidenum">
              <a:rPr lang="en-GB" smtClean="0"/>
              <a:pPr/>
              <a:t>‹#›</a:t>
            </a:fld>
            <a:endParaRPr lang="en-GB"/>
          </a:p>
        </p:txBody>
      </p:sp>
      <p:sp>
        <p:nvSpPr>
          <p:cNvPr id="5" name="Footer Placeholder 4"/>
          <p:cNvSpPr>
            <a:spLocks noGrp="1"/>
          </p:cNvSpPr>
          <p:nvPr>
            <p:ph type="ftr" sz="quarter" idx="3"/>
          </p:nvPr>
        </p:nvSpPr>
        <p:spPr>
          <a:xfrm>
            <a:off x="3053952" y="6537325"/>
            <a:ext cx="6752233" cy="365125"/>
          </a:xfrm>
          <a:prstGeom prst="rect">
            <a:avLst/>
          </a:prstGeom>
        </p:spPr>
        <p:txBody>
          <a:bodyPr vert="horz" lIns="91440" tIns="45720" rIns="91440" bIns="45720" rtlCol="0" anchor="ctr"/>
          <a:lstStyle>
            <a:lvl1pPr algn="l">
              <a:defRPr sz="1100">
                <a:solidFill>
                  <a:schemeClr val="bg1"/>
                </a:solidFill>
              </a:defRPr>
            </a:lvl1pPr>
          </a:lstStyle>
          <a:p>
            <a:r>
              <a:rPr lang="en-GB"/>
              <a:t>Add a footer</a:t>
            </a:r>
          </a:p>
        </p:txBody>
      </p:sp>
    </p:spTree>
    <p:extLst>
      <p:ext uri="{BB962C8B-B14F-4D97-AF65-F5344CB8AC3E}">
        <p14:creationId xmlns:p14="http://schemas.microsoft.com/office/powerpoint/2010/main" val="111730295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4F99AB"/>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72CCCE-221E-14BF-0616-85354FBFC94F}"/>
              </a:ext>
            </a:extLst>
          </p:cNvPr>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700" noProof="0">
              <a:solidFill>
                <a:schemeClr val="bg1"/>
              </a:solidFill>
            </a:endParaRPr>
          </a:p>
        </p:txBody>
      </p:sp>
      <p:sp>
        <p:nvSpPr>
          <p:cNvPr id="2" name="Title Placeholder 1"/>
          <p:cNvSpPr>
            <a:spLocks noGrp="1"/>
          </p:cNvSpPr>
          <p:nvPr>
            <p:ph type="title"/>
          </p:nvPr>
        </p:nvSpPr>
        <p:spPr>
          <a:xfrm>
            <a:off x="114301" y="1300007"/>
            <a:ext cx="2364322" cy="426259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935121"/>
            <a:ext cx="384048" cy="5648559"/>
          </a:xfrm>
          <a:prstGeom prst="rect">
            <a:avLst/>
          </a:prstGeom>
          <a:solidFill>
            <a:schemeClr val="bg1">
              <a:lumMod val="9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828926" y="1040277"/>
            <a:ext cx="8355543" cy="478902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538913"/>
            <a:ext cx="2337860" cy="365125"/>
          </a:xfrm>
          <a:prstGeom prst="rect">
            <a:avLst/>
          </a:prstGeom>
        </p:spPr>
        <p:txBody>
          <a:bodyPr vert="horz" lIns="91440" tIns="45720" rIns="91440" bIns="45720" rtlCol="0" anchor="ctr"/>
          <a:lstStyle>
            <a:lvl1pPr algn="l">
              <a:defRPr sz="1100">
                <a:solidFill>
                  <a:schemeClr val="bg1"/>
                </a:solidFill>
              </a:defRPr>
            </a:lvl1pPr>
          </a:lstStyle>
          <a:p>
            <a:fld id="{F2E7A9F9-586E-4325-A1D1-D543170C8335}" type="datetime1">
              <a:rPr lang="en-GB" smtClean="0"/>
              <a:pPr/>
              <a:t>21/02/2025</a:t>
            </a:fld>
            <a:endParaRPr lang="en-GB"/>
          </a:p>
        </p:txBody>
      </p:sp>
      <p:sp>
        <p:nvSpPr>
          <p:cNvPr id="6" name="Slide Number Placeholder 5"/>
          <p:cNvSpPr>
            <a:spLocks noGrp="1"/>
          </p:cNvSpPr>
          <p:nvPr>
            <p:ph type="sldNum" sz="quarter" idx="4"/>
          </p:nvPr>
        </p:nvSpPr>
        <p:spPr>
          <a:xfrm>
            <a:off x="10661074" y="6537325"/>
            <a:ext cx="1530927" cy="365125"/>
          </a:xfrm>
          <a:prstGeom prst="rect">
            <a:avLst/>
          </a:prstGeom>
        </p:spPr>
        <p:txBody>
          <a:bodyPr vert="horz" lIns="91440" tIns="45720" rIns="91440" bIns="45720" rtlCol="0" anchor="ctr"/>
          <a:lstStyle>
            <a:lvl1pPr algn="r">
              <a:defRPr sz="1200" b="1">
                <a:solidFill>
                  <a:schemeClr val="bg1"/>
                </a:solidFill>
              </a:defRPr>
            </a:lvl1pPr>
          </a:lstStyle>
          <a:p>
            <a:fld id="{E31375A4-56A4-47D6-9801-1991572033F7}" type="slidenum">
              <a:rPr lang="en-GB" smtClean="0"/>
              <a:pPr/>
              <a:t>‹#›</a:t>
            </a:fld>
            <a:endParaRPr lang="en-GB"/>
          </a:p>
        </p:txBody>
      </p:sp>
      <p:sp>
        <p:nvSpPr>
          <p:cNvPr id="5" name="Footer Placeholder 4"/>
          <p:cNvSpPr>
            <a:spLocks noGrp="1"/>
          </p:cNvSpPr>
          <p:nvPr>
            <p:ph type="ftr" sz="quarter" idx="3"/>
          </p:nvPr>
        </p:nvSpPr>
        <p:spPr>
          <a:xfrm>
            <a:off x="3053953" y="6537326"/>
            <a:ext cx="6752233" cy="365125"/>
          </a:xfrm>
          <a:prstGeom prst="rect">
            <a:avLst/>
          </a:prstGeom>
        </p:spPr>
        <p:txBody>
          <a:bodyPr vert="horz" lIns="91440" tIns="45720" rIns="91440" bIns="45720" rtlCol="0" anchor="ctr"/>
          <a:lstStyle>
            <a:lvl1pPr algn="l">
              <a:defRPr sz="1100">
                <a:solidFill>
                  <a:schemeClr val="bg1"/>
                </a:solidFill>
              </a:defRPr>
            </a:lvl1pPr>
          </a:lstStyle>
          <a:p>
            <a:r>
              <a:rPr lang="en-GB"/>
              <a:t>Add a footer</a:t>
            </a:r>
          </a:p>
        </p:txBody>
      </p:sp>
    </p:spTree>
    <p:extLst>
      <p:ext uri="{BB962C8B-B14F-4D97-AF65-F5344CB8AC3E}">
        <p14:creationId xmlns:p14="http://schemas.microsoft.com/office/powerpoint/2010/main" val="49572230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4F99AB"/>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file:////Users/aoiffekerrigan/Desktop/AKD%20Jobs/0906%20&#8211;%20Scope%20&#8211;%20VE%20Slide%20Deck%20Creation/Graphics/graphic_what_is_dry_eye_disease.png" TargetMode="External"/><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www.rcophth.ac.uk/patients/refractive-surgery/"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Placeholder 32" descr="Close-up of a person's eye">
            <a:extLst>
              <a:ext uri="{FF2B5EF4-FFF2-40B4-BE49-F238E27FC236}">
                <a16:creationId xmlns:a16="http://schemas.microsoft.com/office/drawing/2014/main" id="{FA8D63FD-0632-ECFC-E2E6-9CC985421601}"/>
              </a:ext>
            </a:extLst>
          </p:cNvPr>
          <p:cNvPicPr>
            <a:picLocks noGrp="1" noChangeAspect="1"/>
          </p:cNvPicPr>
          <p:nvPr>
            <p:ph type="pic" idx="12"/>
          </p:nvPr>
        </p:nvPicPr>
        <p:blipFill rotWithShape="1">
          <a:blip r:embed="rId3" cstate="print">
            <a:extLst>
              <a:ext uri="{28A0092B-C50C-407E-A947-70E740481C1C}">
                <a14:useLocalDpi xmlns:a14="http://schemas.microsoft.com/office/drawing/2010/main" val="0"/>
              </a:ext>
            </a:extLst>
          </a:blip>
          <a:srcRect l="43588" t="-154" b="154"/>
          <a:stretch/>
        </p:blipFill>
        <p:spPr>
          <a:xfrm>
            <a:off x="8168640" y="1"/>
            <a:ext cx="4023360" cy="4745736"/>
          </a:xfrm>
        </p:spPr>
      </p:pic>
      <p:pic>
        <p:nvPicPr>
          <p:cNvPr id="31" name="Picture Placeholder 30" descr="A person looking at a computer&#10;&#10;Description automatically generated">
            <a:extLst>
              <a:ext uri="{FF2B5EF4-FFF2-40B4-BE49-F238E27FC236}">
                <a16:creationId xmlns:a16="http://schemas.microsoft.com/office/drawing/2014/main" id="{6C58A85A-6B12-9136-CF03-FB6A0A61A388}"/>
              </a:ext>
            </a:extLst>
          </p:cNvPr>
          <p:cNvPicPr>
            <a:picLocks noGrp="1" noChangeAspect="1"/>
          </p:cNvPicPr>
          <p:nvPr>
            <p:ph type="pic" idx="11"/>
          </p:nvPr>
        </p:nvPicPr>
        <p:blipFill>
          <a:blip r:embed="rId4" cstate="print">
            <a:extLst>
              <a:ext uri="{28A0092B-C50C-407E-A947-70E740481C1C}">
                <a14:useLocalDpi xmlns:a14="http://schemas.microsoft.com/office/drawing/2010/main" val="0"/>
              </a:ext>
            </a:extLst>
          </a:blip>
          <a:srcRect l="21741" r="21741"/>
          <a:stretch>
            <a:fillRect/>
          </a:stretch>
        </p:blipFill>
        <p:spPr/>
      </p:pic>
      <p:pic>
        <p:nvPicPr>
          <p:cNvPr id="29" name="Picture Placeholder 28" descr="A person touching her face&#10;&#10;Description automatically generated">
            <a:extLst>
              <a:ext uri="{FF2B5EF4-FFF2-40B4-BE49-F238E27FC236}">
                <a16:creationId xmlns:a16="http://schemas.microsoft.com/office/drawing/2014/main" id="{50936C32-9825-A0BA-5CC1-A10F7A9B9116}"/>
              </a:ext>
            </a:extLst>
          </p:cNvPr>
          <p:cNvPicPr>
            <a:picLocks noGrp="1" noChangeAspect="1"/>
          </p:cNvPicPr>
          <p:nvPr>
            <p:ph type="pic" idx="10"/>
          </p:nvPr>
        </p:nvPicPr>
        <p:blipFill>
          <a:blip r:embed="rId5">
            <a:extLst>
              <a:ext uri="{28A0092B-C50C-407E-A947-70E740481C1C}">
                <a14:useLocalDpi xmlns:a14="http://schemas.microsoft.com/office/drawing/2010/main" val="0"/>
              </a:ext>
            </a:extLst>
          </a:blip>
          <a:srcRect l="22023" r="22023"/>
          <a:stretch>
            <a:fillRect/>
          </a:stretch>
        </p:blipFill>
        <p:spPr/>
      </p:pic>
      <p:sp>
        <p:nvSpPr>
          <p:cNvPr id="2" name="Title 1"/>
          <p:cNvSpPr>
            <a:spLocks noGrp="1"/>
          </p:cNvSpPr>
          <p:nvPr>
            <p:ph type="ctrTitle"/>
          </p:nvPr>
        </p:nvSpPr>
        <p:spPr/>
        <p:txBody>
          <a:bodyPr rtlCol="0"/>
          <a:lstStyle/>
          <a:p>
            <a:pPr algn="l" rtl="0"/>
            <a:r>
              <a:rPr lang="en-GB" dirty="0"/>
              <a:t>Ocular Surface Pre and Post Surgery</a:t>
            </a:r>
          </a:p>
        </p:txBody>
      </p:sp>
      <p:sp>
        <p:nvSpPr>
          <p:cNvPr id="3" name="Subtitle 2"/>
          <p:cNvSpPr>
            <a:spLocks noGrp="1"/>
          </p:cNvSpPr>
          <p:nvPr>
            <p:ph type="subTitle" idx="1"/>
          </p:nvPr>
        </p:nvSpPr>
        <p:spPr/>
        <p:txBody>
          <a:bodyPr rtlCol="0"/>
          <a:lstStyle/>
          <a:p>
            <a:r>
              <a:rPr lang="en-GB" dirty="0"/>
              <a:t>Subtitle</a:t>
            </a:r>
            <a:endParaRPr lang="en-US" dirty="0"/>
          </a:p>
        </p:txBody>
      </p:sp>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normAutofit/>
          </a:bodyPr>
          <a:lstStyle/>
          <a:p>
            <a:r>
              <a:rPr lang="en-GB" dirty="0"/>
              <a:t>Cataract Surgery</a:t>
            </a:r>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p:txBody>
          <a:bodyPr/>
          <a:lstStyle/>
          <a:p>
            <a:r>
              <a:rPr lang="en-GB" dirty="0"/>
              <a:t>20 million cataract surgeries done per year globally².</a:t>
            </a:r>
          </a:p>
          <a:p>
            <a:r>
              <a:rPr lang="en-GB" dirty="0"/>
              <a:t>Signs and symptoms of dry eye disease are common in the early postoperative period with a peak at about 1 week after surgery¹. </a:t>
            </a:r>
          </a:p>
          <a:p>
            <a:r>
              <a:rPr lang="en-GB" dirty="0"/>
              <a:t>Incidence of dry eye disease post-cataract surgery has been reported from 8-42% of patients 7 days postoperatively¹. </a:t>
            </a:r>
          </a:p>
          <a:p>
            <a:r>
              <a:rPr lang="en-GB" dirty="0"/>
              <a:t>Diabetic patients may experience dry eye disease more frequently than non-diabetics post-operatively¹. </a:t>
            </a:r>
          </a:p>
        </p:txBody>
      </p:sp>
      <p:sp>
        <p:nvSpPr>
          <p:cNvPr id="6" name="TextBox 5">
            <a:extLst>
              <a:ext uri="{FF2B5EF4-FFF2-40B4-BE49-F238E27FC236}">
                <a16:creationId xmlns:a16="http://schemas.microsoft.com/office/drawing/2014/main" id="{F29AEFCC-FACE-4D57-96D9-139695900384}"/>
              </a:ext>
            </a:extLst>
          </p:cNvPr>
          <p:cNvSpPr txBox="1"/>
          <p:nvPr/>
        </p:nvSpPr>
        <p:spPr>
          <a:xfrm>
            <a:off x="141279" y="5879533"/>
            <a:ext cx="8656947" cy="600164"/>
          </a:xfrm>
          <a:prstGeom prst="rect">
            <a:avLst/>
          </a:prstGeom>
          <a:noFill/>
        </p:spPr>
        <p:txBody>
          <a:bodyPr wrap="square">
            <a:spAutoFit/>
          </a:bodyPr>
          <a:lstStyle/>
          <a:p>
            <a:r>
              <a:rPr lang="en-GB" sz="1100" b="0" i="0" dirty="0">
                <a:solidFill>
                  <a:srgbClr val="727272"/>
                </a:solidFill>
                <a:effectLst/>
              </a:rPr>
              <a:t>1. Gomes, J.A.P., Azar, D.T., Baudouin, C., </a:t>
            </a:r>
            <a:r>
              <a:rPr lang="en-GB" sz="1100" b="0" i="0" dirty="0" err="1">
                <a:solidFill>
                  <a:srgbClr val="727272"/>
                </a:solidFill>
                <a:effectLst/>
              </a:rPr>
              <a:t>Bitton</a:t>
            </a:r>
            <a:r>
              <a:rPr lang="en-GB" sz="1100" b="0" i="0" dirty="0">
                <a:solidFill>
                  <a:srgbClr val="727272"/>
                </a:solidFill>
                <a:effectLst/>
              </a:rPr>
              <a:t>, E., Chen, W., </a:t>
            </a:r>
            <a:r>
              <a:rPr lang="en-GB" sz="1100" b="0" i="0" dirty="0" err="1">
                <a:solidFill>
                  <a:srgbClr val="727272"/>
                </a:solidFill>
                <a:effectLst/>
              </a:rPr>
              <a:t>Hafezi</a:t>
            </a:r>
            <a:r>
              <a:rPr lang="en-GB" sz="1100" b="0" i="0" dirty="0">
                <a:solidFill>
                  <a:srgbClr val="727272"/>
                </a:solidFill>
                <a:effectLst/>
              </a:rPr>
              <a:t>, F., </a:t>
            </a:r>
            <a:r>
              <a:rPr lang="en-GB" sz="1100" b="0" i="0" dirty="0" err="1">
                <a:solidFill>
                  <a:srgbClr val="727272"/>
                </a:solidFill>
                <a:effectLst/>
              </a:rPr>
              <a:t>Hamrah</a:t>
            </a:r>
            <a:r>
              <a:rPr lang="en-GB" sz="1100" b="0" i="0" dirty="0">
                <a:solidFill>
                  <a:srgbClr val="727272"/>
                </a:solidFill>
                <a:effectLst/>
              </a:rPr>
              <a:t>, P., Hogg, R.E., Horwath-Winter, J., </a:t>
            </a:r>
            <a:r>
              <a:rPr lang="en-GB" sz="1100" b="0" i="0" dirty="0" err="1">
                <a:solidFill>
                  <a:srgbClr val="727272"/>
                </a:solidFill>
                <a:effectLst/>
              </a:rPr>
              <a:t>Kontadakis</a:t>
            </a:r>
            <a:r>
              <a:rPr lang="en-GB" sz="1100" b="0" i="0" dirty="0">
                <a:solidFill>
                  <a:srgbClr val="727272"/>
                </a:solidFill>
                <a:effectLst/>
              </a:rPr>
              <a:t>, G.A. and Mehta, J.S., 2023. TFOS Lifestyle: impact of elective medications and procedures on the ocular surface. </a:t>
            </a:r>
            <a:r>
              <a:rPr lang="en-GB" sz="1100" b="0" i="1" dirty="0">
                <a:solidFill>
                  <a:srgbClr val="727272"/>
                </a:solidFill>
                <a:effectLst/>
              </a:rPr>
              <a:t>The Ocular Surface</a:t>
            </a:r>
            <a:r>
              <a:rPr lang="en-GB" sz="1100" b="0" i="0" dirty="0">
                <a:solidFill>
                  <a:srgbClr val="727272"/>
                </a:solidFill>
                <a:effectLst/>
              </a:rPr>
              <a:t>. </a:t>
            </a:r>
            <a:r>
              <a:rPr lang="en-GB" sz="1100" dirty="0">
                <a:solidFill>
                  <a:srgbClr val="727272"/>
                </a:solidFill>
              </a:rPr>
              <a:t>2</a:t>
            </a:r>
            <a:r>
              <a:rPr lang="en-GB" sz="1100" b="0" i="0" dirty="0">
                <a:solidFill>
                  <a:srgbClr val="727272"/>
                </a:solidFill>
                <a:effectLst/>
              </a:rPr>
              <a:t>. </a:t>
            </a:r>
            <a:r>
              <a:rPr lang="en-GB" sz="1100" b="0" i="0" dirty="0" err="1">
                <a:solidFill>
                  <a:srgbClr val="727272"/>
                </a:solidFill>
                <a:effectLst/>
              </a:rPr>
              <a:t>Mikalauskiene</a:t>
            </a:r>
            <a:r>
              <a:rPr lang="en-GB" sz="1100" b="0" i="0" dirty="0">
                <a:solidFill>
                  <a:srgbClr val="727272"/>
                </a:solidFill>
                <a:effectLst/>
              </a:rPr>
              <a:t>, L., </a:t>
            </a:r>
            <a:r>
              <a:rPr lang="en-GB" sz="1100" b="0" i="0" dirty="0" err="1">
                <a:solidFill>
                  <a:srgbClr val="727272"/>
                </a:solidFill>
                <a:effectLst/>
              </a:rPr>
              <a:t>Grzybowski</a:t>
            </a:r>
            <a:r>
              <a:rPr lang="en-GB" sz="1100" b="0" i="0" dirty="0">
                <a:solidFill>
                  <a:srgbClr val="727272"/>
                </a:solidFill>
                <a:effectLst/>
              </a:rPr>
              <a:t>, A. and </a:t>
            </a:r>
            <a:r>
              <a:rPr lang="en-GB" sz="1100" b="0" i="0" dirty="0" err="1">
                <a:solidFill>
                  <a:srgbClr val="727272"/>
                </a:solidFill>
                <a:effectLst/>
              </a:rPr>
              <a:t>Zemaitiene</a:t>
            </a:r>
            <a:r>
              <a:rPr lang="en-GB" sz="1100" b="0" i="0" dirty="0">
                <a:solidFill>
                  <a:srgbClr val="727272"/>
                </a:solidFill>
                <a:effectLst/>
              </a:rPr>
              <a:t>, R., 2021. Ocular surface changes associated with ophthalmic surgery. </a:t>
            </a:r>
            <a:r>
              <a:rPr lang="en-GB" sz="1100" b="0" i="1" dirty="0">
                <a:solidFill>
                  <a:srgbClr val="727272"/>
                </a:solidFill>
                <a:effectLst/>
              </a:rPr>
              <a:t>Journal of Clinical Medicine</a:t>
            </a:r>
            <a:r>
              <a:rPr lang="en-GB" sz="1100" b="0" i="0" dirty="0">
                <a:solidFill>
                  <a:srgbClr val="727272"/>
                </a:solidFill>
                <a:effectLst/>
              </a:rPr>
              <a:t>, </a:t>
            </a:r>
            <a:r>
              <a:rPr lang="en-GB" sz="1100" b="0" i="1" dirty="0">
                <a:solidFill>
                  <a:srgbClr val="727272"/>
                </a:solidFill>
                <a:effectLst/>
              </a:rPr>
              <a:t>10</a:t>
            </a:r>
            <a:r>
              <a:rPr lang="en-GB" sz="1100" b="0" i="0" dirty="0">
                <a:solidFill>
                  <a:srgbClr val="727272"/>
                </a:solidFill>
                <a:effectLst/>
              </a:rPr>
              <a:t>(8), p.1642.</a:t>
            </a:r>
            <a:endParaRPr lang="en-GB" sz="1100" dirty="0">
              <a:solidFill>
                <a:srgbClr val="727272"/>
              </a:solidFill>
            </a:endParaRPr>
          </a:p>
        </p:txBody>
      </p:sp>
    </p:spTree>
    <p:extLst>
      <p:ext uri="{BB962C8B-B14F-4D97-AF65-F5344CB8AC3E}">
        <p14:creationId xmlns:p14="http://schemas.microsoft.com/office/powerpoint/2010/main" val="26715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normAutofit/>
          </a:bodyPr>
          <a:lstStyle/>
          <a:p>
            <a:r>
              <a:rPr lang="en-GB" dirty="0"/>
              <a:t>Cataract Surgery</a:t>
            </a:r>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p:txBody>
          <a:bodyPr/>
          <a:lstStyle/>
          <a:p>
            <a:r>
              <a:rPr lang="en-GB" dirty="0"/>
              <a:t>Corneal sensitivity after cataract surgery can be reduced for more than 3 months postoperatively before returning to preoperative levels¹.</a:t>
            </a:r>
          </a:p>
          <a:p>
            <a:r>
              <a:rPr lang="en-GB" dirty="0"/>
              <a:t>The length of time the cornea is exposed to the surgical microscope light can be correlated to post cataract surgery dry eye disease¹. </a:t>
            </a:r>
          </a:p>
          <a:p>
            <a:r>
              <a:rPr lang="en-GB" dirty="0"/>
              <a:t>Damage to corneal and conjunctival epithelial cells, reduced aqueous tear production and reduction in goblet cell density was found in an in-vivo study with rabbits exposed to microscope light². </a:t>
            </a:r>
          </a:p>
        </p:txBody>
      </p:sp>
      <p:sp>
        <p:nvSpPr>
          <p:cNvPr id="6" name="TextBox 5">
            <a:extLst>
              <a:ext uri="{FF2B5EF4-FFF2-40B4-BE49-F238E27FC236}">
                <a16:creationId xmlns:a16="http://schemas.microsoft.com/office/drawing/2014/main" id="{F29AEFCC-FACE-4D57-96D9-139695900384}"/>
              </a:ext>
            </a:extLst>
          </p:cNvPr>
          <p:cNvSpPr txBox="1"/>
          <p:nvPr/>
        </p:nvSpPr>
        <p:spPr>
          <a:xfrm>
            <a:off x="141278" y="5893330"/>
            <a:ext cx="8656947" cy="600164"/>
          </a:xfrm>
          <a:prstGeom prst="rect">
            <a:avLst/>
          </a:prstGeom>
          <a:noFill/>
        </p:spPr>
        <p:txBody>
          <a:bodyPr wrap="square">
            <a:spAutoFit/>
          </a:bodyPr>
          <a:lstStyle/>
          <a:p>
            <a:r>
              <a:rPr lang="en-GB" sz="1100" b="0" i="0" dirty="0">
                <a:solidFill>
                  <a:srgbClr val="727272"/>
                </a:solidFill>
                <a:effectLst/>
              </a:rPr>
              <a:t>1. Gomes, J.A.P., Azar, D.T., Baudouin, C., </a:t>
            </a:r>
            <a:r>
              <a:rPr lang="en-GB" sz="1100" b="0" i="0" dirty="0" err="1">
                <a:solidFill>
                  <a:srgbClr val="727272"/>
                </a:solidFill>
                <a:effectLst/>
              </a:rPr>
              <a:t>Bitton</a:t>
            </a:r>
            <a:r>
              <a:rPr lang="en-GB" sz="1100" b="0" i="0" dirty="0">
                <a:solidFill>
                  <a:srgbClr val="727272"/>
                </a:solidFill>
                <a:effectLst/>
              </a:rPr>
              <a:t>, E., Chen, W., </a:t>
            </a:r>
            <a:r>
              <a:rPr lang="en-GB" sz="1100" b="0" i="0" dirty="0" err="1">
                <a:solidFill>
                  <a:srgbClr val="727272"/>
                </a:solidFill>
                <a:effectLst/>
              </a:rPr>
              <a:t>Hafezi</a:t>
            </a:r>
            <a:r>
              <a:rPr lang="en-GB" sz="1100" b="0" i="0" dirty="0">
                <a:solidFill>
                  <a:srgbClr val="727272"/>
                </a:solidFill>
                <a:effectLst/>
              </a:rPr>
              <a:t>, F., </a:t>
            </a:r>
            <a:r>
              <a:rPr lang="en-GB" sz="1100" b="0" i="0" dirty="0" err="1">
                <a:solidFill>
                  <a:srgbClr val="727272"/>
                </a:solidFill>
                <a:effectLst/>
              </a:rPr>
              <a:t>Hamrah</a:t>
            </a:r>
            <a:r>
              <a:rPr lang="en-GB" sz="1100" b="0" i="0" dirty="0">
                <a:solidFill>
                  <a:srgbClr val="727272"/>
                </a:solidFill>
                <a:effectLst/>
              </a:rPr>
              <a:t>, P., Hogg, R.E., Horwath-Winter, J., </a:t>
            </a:r>
            <a:r>
              <a:rPr lang="en-GB" sz="1100" b="0" i="0" dirty="0" err="1">
                <a:solidFill>
                  <a:srgbClr val="727272"/>
                </a:solidFill>
                <a:effectLst/>
              </a:rPr>
              <a:t>Kontadakis</a:t>
            </a:r>
            <a:r>
              <a:rPr lang="en-GB" sz="1100" b="0" i="0" dirty="0">
                <a:solidFill>
                  <a:srgbClr val="727272"/>
                </a:solidFill>
                <a:effectLst/>
              </a:rPr>
              <a:t>, G.A. and Mehta, J.S., 2023. TFOS Lifestyle: impact of elective medications and procedures on the ocular surface. </a:t>
            </a:r>
            <a:r>
              <a:rPr lang="en-GB" sz="1100" b="0" i="1" dirty="0">
                <a:solidFill>
                  <a:srgbClr val="727272"/>
                </a:solidFill>
                <a:effectLst/>
              </a:rPr>
              <a:t>The Ocular Surface</a:t>
            </a:r>
            <a:r>
              <a:rPr lang="en-GB" sz="1100" b="0" i="0" dirty="0">
                <a:solidFill>
                  <a:srgbClr val="727272"/>
                </a:solidFill>
                <a:effectLst/>
              </a:rPr>
              <a:t>. </a:t>
            </a:r>
            <a:r>
              <a:rPr lang="en-GB" sz="1100" dirty="0">
                <a:solidFill>
                  <a:srgbClr val="727272"/>
                </a:solidFill>
              </a:rPr>
              <a:t>2</a:t>
            </a:r>
            <a:r>
              <a:rPr lang="en-GB" sz="1100" b="0" i="0" dirty="0">
                <a:solidFill>
                  <a:srgbClr val="727272"/>
                </a:solidFill>
                <a:effectLst/>
              </a:rPr>
              <a:t>. </a:t>
            </a:r>
            <a:r>
              <a:rPr lang="en-GB" sz="1100" b="0" i="0" dirty="0" err="1">
                <a:solidFill>
                  <a:srgbClr val="727272"/>
                </a:solidFill>
                <a:effectLst/>
              </a:rPr>
              <a:t>Mikalauskiene</a:t>
            </a:r>
            <a:r>
              <a:rPr lang="en-GB" sz="1100" b="0" i="0" dirty="0">
                <a:solidFill>
                  <a:srgbClr val="727272"/>
                </a:solidFill>
                <a:effectLst/>
              </a:rPr>
              <a:t>, L., </a:t>
            </a:r>
            <a:r>
              <a:rPr lang="en-GB" sz="1100" b="0" i="0" dirty="0" err="1">
                <a:solidFill>
                  <a:srgbClr val="727272"/>
                </a:solidFill>
                <a:effectLst/>
              </a:rPr>
              <a:t>Grzybowski</a:t>
            </a:r>
            <a:r>
              <a:rPr lang="en-GB" sz="1100" b="0" i="0" dirty="0">
                <a:solidFill>
                  <a:srgbClr val="727272"/>
                </a:solidFill>
                <a:effectLst/>
              </a:rPr>
              <a:t>, A. and </a:t>
            </a:r>
            <a:r>
              <a:rPr lang="en-GB" sz="1100" b="0" i="0" dirty="0" err="1">
                <a:solidFill>
                  <a:srgbClr val="727272"/>
                </a:solidFill>
                <a:effectLst/>
              </a:rPr>
              <a:t>Zemaitiene</a:t>
            </a:r>
            <a:r>
              <a:rPr lang="en-GB" sz="1100" b="0" i="0" dirty="0">
                <a:solidFill>
                  <a:srgbClr val="727272"/>
                </a:solidFill>
                <a:effectLst/>
              </a:rPr>
              <a:t>, R., 2021. Ocular surface changes associated with ophthalmic surgery. </a:t>
            </a:r>
            <a:r>
              <a:rPr lang="en-GB" sz="1100" b="0" i="1" dirty="0">
                <a:solidFill>
                  <a:srgbClr val="727272"/>
                </a:solidFill>
                <a:effectLst/>
              </a:rPr>
              <a:t>Journal of Clinical Medicine</a:t>
            </a:r>
            <a:r>
              <a:rPr lang="en-GB" sz="1100" b="0" i="0" dirty="0">
                <a:solidFill>
                  <a:srgbClr val="727272"/>
                </a:solidFill>
                <a:effectLst/>
              </a:rPr>
              <a:t>, </a:t>
            </a:r>
            <a:r>
              <a:rPr lang="en-GB" sz="1100" b="0" i="1" dirty="0">
                <a:solidFill>
                  <a:srgbClr val="727272"/>
                </a:solidFill>
                <a:effectLst/>
              </a:rPr>
              <a:t>10</a:t>
            </a:r>
            <a:r>
              <a:rPr lang="en-GB" sz="1100" b="0" i="0" dirty="0">
                <a:solidFill>
                  <a:srgbClr val="727272"/>
                </a:solidFill>
                <a:effectLst/>
              </a:rPr>
              <a:t>(8), p.1642.</a:t>
            </a:r>
            <a:endParaRPr lang="en-GB" sz="1100" dirty="0">
              <a:solidFill>
                <a:srgbClr val="727272"/>
              </a:solidFill>
            </a:endParaRPr>
          </a:p>
        </p:txBody>
      </p:sp>
    </p:spTree>
    <p:extLst>
      <p:ext uri="{BB962C8B-B14F-4D97-AF65-F5344CB8AC3E}">
        <p14:creationId xmlns:p14="http://schemas.microsoft.com/office/powerpoint/2010/main" val="35311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normAutofit/>
          </a:bodyPr>
          <a:lstStyle/>
          <a:p>
            <a:r>
              <a:rPr lang="en-GB" dirty="0"/>
              <a:t>Cataract Surgery</a:t>
            </a:r>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p:txBody>
          <a:bodyPr/>
          <a:lstStyle/>
          <a:p>
            <a:r>
              <a:rPr lang="en-GB" dirty="0"/>
              <a:t>Toxicity from drops used during and after phacoemulsification surgery affects dry eye disease</a:t>
            </a:r>
            <a:r>
              <a:rPr lang="en-GB" baseline="30000" dirty="0"/>
              <a:t>1,2</a:t>
            </a:r>
            <a:r>
              <a:rPr lang="en-GB" dirty="0"/>
              <a:t>.</a:t>
            </a:r>
          </a:p>
          <a:p>
            <a:r>
              <a:rPr lang="en-GB" dirty="0"/>
              <a:t>Povidone-iodine used immediately pre-operatively has been shown to have potential toxic effects on the corneal surface</a:t>
            </a:r>
            <a:r>
              <a:rPr lang="en-GB" baseline="30000" dirty="0"/>
              <a:t>1,2</a:t>
            </a:r>
            <a:r>
              <a:rPr lang="en-GB" dirty="0"/>
              <a:t>. </a:t>
            </a:r>
          </a:p>
          <a:p>
            <a:r>
              <a:rPr lang="en-GB" dirty="0"/>
              <a:t>After cataract surgery treatment of eye drops are given often which contain preservatives – extensive research suggests the toxic properties of eye drop preservatives on the ocular surface¹ and the use of preservative free drops has been shown to be beneficial². </a:t>
            </a:r>
          </a:p>
        </p:txBody>
      </p:sp>
      <p:sp>
        <p:nvSpPr>
          <p:cNvPr id="6" name="TextBox 5">
            <a:extLst>
              <a:ext uri="{FF2B5EF4-FFF2-40B4-BE49-F238E27FC236}">
                <a16:creationId xmlns:a16="http://schemas.microsoft.com/office/drawing/2014/main" id="{F29AEFCC-FACE-4D57-96D9-139695900384}"/>
              </a:ext>
            </a:extLst>
          </p:cNvPr>
          <p:cNvSpPr txBox="1"/>
          <p:nvPr/>
        </p:nvSpPr>
        <p:spPr>
          <a:xfrm>
            <a:off x="175794" y="5879533"/>
            <a:ext cx="9432379" cy="600164"/>
          </a:xfrm>
          <a:prstGeom prst="rect">
            <a:avLst/>
          </a:prstGeom>
          <a:noFill/>
        </p:spPr>
        <p:txBody>
          <a:bodyPr wrap="square">
            <a:spAutoFit/>
          </a:bodyPr>
          <a:lstStyle/>
          <a:p>
            <a:r>
              <a:rPr lang="en-GB" sz="1100" b="0" i="0" dirty="0">
                <a:solidFill>
                  <a:srgbClr val="727272"/>
                </a:solidFill>
                <a:effectLst/>
              </a:rPr>
              <a:t>1. Gomes, J.A.P., Azar, D.T., Baudouin, C., </a:t>
            </a:r>
            <a:r>
              <a:rPr lang="en-GB" sz="1100" b="0" i="0" dirty="0" err="1">
                <a:solidFill>
                  <a:srgbClr val="727272"/>
                </a:solidFill>
                <a:effectLst/>
              </a:rPr>
              <a:t>Bitton</a:t>
            </a:r>
            <a:r>
              <a:rPr lang="en-GB" sz="1100" b="0" i="0" dirty="0">
                <a:solidFill>
                  <a:srgbClr val="727272"/>
                </a:solidFill>
                <a:effectLst/>
              </a:rPr>
              <a:t>, E., Chen, W., </a:t>
            </a:r>
            <a:r>
              <a:rPr lang="en-GB" sz="1100" b="0" i="0" dirty="0" err="1">
                <a:solidFill>
                  <a:srgbClr val="727272"/>
                </a:solidFill>
                <a:effectLst/>
              </a:rPr>
              <a:t>Hafezi</a:t>
            </a:r>
            <a:r>
              <a:rPr lang="en-GB" sz="1100" b="0" i="0" dirty="0">
                <a:solidFill>
                  <a:srgbClr val="727272"/>
                </a:solidFill>
                <a:effectLst/>
              </a:rPr>
              <a:t>, F., </a:t>
            </a:r>
            <a:r>
              <a:rPr lang="en-GB" sz="1100" b="0" i="0" dirty="0" err="1">
                <a:solidFill>
                  <a:srgbClr val="727272"/>
                </a:solidFill>
                <a:effectLst/>
              </a:rPr>
              <a:t>Hamrah</a:t>
            </a:r>
            <a:r>
              <a:rPr lang="en-GB" sz="1100" b="0" i="0" dirty="0">
                <a:solidFill>
                  <a:srgbClr val="727272"/>
                </a:solidFill>
                <a:effectLst/>
              </a:rPr>
              <a:t>, P., Hogg, R.E., Horwath-Winter, J., </a:t>
            </a:r>
            <a:r>
              <a:rPr lang="en-GB" sz="1100" b="0" i="0" dirty="0" err="1">
                <a:solidFill>
                  <a:srgbClr val="727272"/>
                </a:solidFill>
                <a:effectLst/>
              </a:rPr>
              <a:t>Kontadakis</a:t>
            </a:r>
            <a:r>
              <a:rPr lang="en-GB" sz="1100" b="0" i="0" dirty="0">
                <a:solidFill>
                  <a:srgbClr val="727272"/>
                </a:solidFill>
                <a:effectLst/>
              </a:rPr>
              <a:t>, G.A. and Mehta, J.S., 2023. TFOS Lifestyle: impact of elective medications and procedures on the ocular surface. </a:t>
            </a:r>
            <a:r>
              <a:rPr lang="en-GB" sz="1100" b="0" i="1" dirty="0">
                <a:solidFill>
                  <a:srgbClr val="727272"/>
                </a:solidFill>
                <a:effectLst/>
              </a:rPr>
              <a:t>The Ocular Surface</a:t>
            </a:r>
            <a:r>
              <a:rPr lang="en-GB" sz="1100" b="0" i="0" dirty="0">
                <a:solidFill>
                  <a:srgbClr val="727272"/>
                </a:solidFill>
                <a:effectLst/>
              </a:rPr>
              <a:t>. </a:t>
            </a:r>
            <a:r>
              <a:rPr lang="en-GB" sz="1100" dirty="0">
                <a:solidFill>
                  <a:srgbClr val="727272"/>
                </a:solidFill>
              </a:rPr>
              <a:t>2</a:t>
            </a:r>
            <a:r>
              <a:rPr lang="en-GB" sz="1100" b="0" i="0" dirty="0">
                <a:solidFill>
                  <a:srgbClr val="727272"/>
                </a:solidFill>
                <a:effectLst/>
              </a:rPr>
              <a:t>. </a:t>
            </a:r>
            <a:r>
              <a:rPr lang="en-GB" sz="1100" b="0" i="0" dirty="0" err="1">
                <a:solidFill>
                  <a:srgbClr val="727272"/>
                </a:solidFill>
                <a:effectLst/>
              </a:rPr>
              <a:t>Mikalauskiene</a:t>
            </a:r>
            <a:r>
              <a:rPr lang="en-GB" sz="1100" b="0" i="0" dirty="0">
                <a:solidFill>
                  <a:srgbClr val="727272"/>
                </a:solidFill>
                <a:effectLst/>
              </a:rPr>
              <a:t>, L., </a:t>
            </a:r>
            <a:r>
              <a:rPr lang="en-GB" sz="1100" b="0" i="0" dirty="0" err="1">
                <a:solidFill>
                  <a:srgbClr val="727272"/>
                </a:solidFill>
                <a:effectLst/>
              </a:rPr>
              <a:t>Grzybowski</a:t>
            </a:r>
            <a:r>
              <a:rPr lang="en-GB" sz="1100" b="0" i="0" dirty="0">
                <a:solidFill>
                  <a:srgbClr val="727272"/>
                </a:solidFill>
                <a:effectLst/>
              </a:rPr>
              <a:t>, A. and </a:t>
            </a:r>
            <a:r>
              <a:rPr lang="en-GB" sz="1100" b="0" i="0" dirty="0" err="1">
                <a:solidFill>
                  <a:srgbClr val="727272"/>
                </a:solidFill>
                <a:effectLst/>
              </a:rPr>
              <a:t>Zemaitiene</a:t>
            </a:r>
            <a:r>
              <a:rPr lang="en-GB" sz="1100" b="0" i="0" dirty="0">
                <a:solidFill>
                  <a:srgbClr val="727272"/>
                </a:solidFill>
                <a:effectLst/>
              </a:rPr>
              <a:t>, R., 2021. Ocular surface changes associated with ophthalmic surgery. </a:t>
            </a:r>
            <a:r>
              <a:rPr lang="en-GB" sz="1100" b="0" i="1" dirty="0">
                <a:solidFill>
                  <a:srgbClr val="727272"/>
                </a:solidFill>
                <a:effectLst/>
              </a:rPr>
              <a:t>Journal of Clinical Medicine</a:t>
            </a:r>
            <a:r>
              <a:rPr lang="en-GB" sz="1100" b="0" i="0" dirty="0">
                <a:solidFill>
                  <a:srgbClr val="727272"/>
                </a:solidFill>
                <a:effectLst/>
              </a:rPr>
              <a:t>, </a:t>
            </a:r>
            <a:r>
              <a:rPr lang="en-GB" sz="1100" b="0" i="1" dirty="0">
                <a:solidFill>
                  <a:srgbClr val="727272"/>
                </a:solidFill>
                <a:effectLst/>
              </a:rPr>
              <a:t>10</a:t>
            </a:r>
            <a:r>
              <a:rPr lang="en-GB" sz="1100" b="0" i="0" dirty="0">
                <a:solidFill>
                  <a:srgbClr val="727272"/>
                </a:solidFill>
                <a:effectLst/>
              </a:rPr>
              <a:t>(8), p.1642.</a:t>
            </a:r>
            <a:endParaRPr lang="en-GB" sz="1100" dirty="0">
              <a:solidFill>
                <a:srgbClr val="727272"/>
              </a:solidFill>
            </a:endParaRPr>
          </a:p>
        </p:txBody>
      </p:sp>
    </p:spTree>
    <p:extLst>
      <p:ext uri="{BB962C8B-B14F-4D97-AF65-F5344CB8AC3E}">
        <p14:creationId xmlns:p14="http://schemas.microsoft.com/office/powerpoint/2010/main" val="280970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normAutofit/>
          </a:bodyPr>
          <a:lstStyle/>
          <a:p>
            <a:r>
              <a:rPr lang="en-GB" dirty="0"/>
              <a:t>Cataract Surgery¹</a:t>
            </a:r>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p:txBody>
          <a:bodyPr/>
          <a:lstStyle/>
          <a:p>
            <a:r>
              <a:rPr lang="en-GB" dirty="0"/>
              <a:t>Increased tear osmolarity can affect the planned outcome of cataract surgery as an unexpected refractive error. Measuring tear osmolarity before routine cataract surgery would help achieve accurate results and improve postoperative patient satisfaction.</a:t>
            </a:r>
          </a:p>
          <a:p>
            <a:endParaRPr lang="en-GB" b="0" i="0" dirty="0">
              <a:solidFill>
                <a:srgbClr val="222222"/>
              </a:solidFill>
              <a:effectLst/>
              <a:latin typeface="Arial" panose="020B0604020202020204" pitchFamily="34" charset="0"/>
            </a:endParaRPr>
          </a:p>
          <a:p>
            <a:endParaRPr lang="en-GB" dirty="0">
              <a:solidFill>
                <a:srgbClr val="222222"/>
              </a:solidFill>
              <a:latin typeface="Arial" panose="020B0604020202020204" pitchFamily="34" charset="0"/>
            </a:endParaRPr>
          </a:p>
          <a:p>
            <a:endParaRPr lang="en-GB" b="0" i="0" dirty="0">
              <a:solidFill>
                <a:srgbClr val="222222"/>
              </a:solidFill>
              <a:effectLst/>
              <a:latin typeface="Arial" panose="020B0604020202020204" pitchFamily="34" charset="0"/>
            </a:endParaRPr>
          </a:p>
          <a:p>
            <a:endParaRPr lang="en-GB" dirty="0">
              <a:solidFill>
                <a:srgbClr val="222222"/>
              </a:solidFill>
              <a:latin typeface="Arial" panose="020B0604020202020204" pitchFamily="34" charset="0"/>
            </a:endParaRPr>
          </a:p>
          <a:p>
            <a:pPr marL="0" indent="0">
              <a:buNone/>
            </a:pPr>
            <a:endParaRPr lang="en-GB" b="0" i="0" dirty="0">
              <a:solidFill>
                <a:srgbClr val="222222"/>
              </a:solidFill>
              <a:effectLst/>
              <a:latin typeface="Arial" panose="020B0604020202020204" pitchFamily="34" charset="0"/>
            </a:endParaRPr>
          </a:p>
          <a:p>
            <a:endParaRPr lang="en-GB" dirty="0"/>
          </a:p>
        </p:txBody>
      </p:sp>
      <p:sp>
        <p:nvSpPr>
          <p:cNvPr id="6" name="TextBox 5">
            <a:extLst>
              <a:ext uri="{FF2B5EF4-FFF2-40B4-BE49-F238E27FC236}">
                <a16:creationId xmlns:a16="http://schemas.microsoft.com/office/drawing/2014/main" id="{F29AEFCC-FACE-4D57-96D9-139695900384}"/>
              </a:ext>
            </a:extLst>
          </p:cNvPr>
          <p:cNvSpPr txBox="1"/>
          <p:nvPr/>
        </p:nvSpPr>
        <p:spPr>
          <a:xfrm>
            <a:off x="119245" y="6018539"/>
            <a:ext cx="8656947" cy="430887"/>
          </a:xfrm>
          <a:prstGeom prst="rect">
            <a:avLst/>
          </a:prstGeom>
          <a:noFill/>
        </p:spPr>
        <p:txBody>
          <a:bodyPr wrap="square">
            <a:spAutoFit/>
          </a:bodyPr>
          <a:lstStyle/>
          <a:p>
            <a:pPr marL="0" indent="0">
              <a:buNone/>
            </a:pPr>
            <a:r>
              <a:rPr lang="en-GB" sz="1100" b="0" i="0" dirty="0">
                <a:solidFill>
                  <a:srgbClr val="727272"/>
                </a:solidFill>
                <a:effectLst/>
              </a:rPr>
              <a:t>1. </a:t>
            </a:r>
            <a:r>
              <a:rPr lang="en-GB" sz="1100" b="0" i="0" dirty="0" err="1">
                <a:solidFill>
                  <a:srgbClr val="727272"/>
                </a:solidFill>
                <a:effectLst/>
              </a:rPr>
              <a:t>Kursite</a:t>
            </a:r>
            <a:r>
              <a:rPr lang="en-GB" sz="1100" b="0" i="0" dirty="0">
                <a:solidFill>
                  <a:srgbClr val="727272"/>
                </a:solidFill>
                <a:effectLst/>
              </a:rPr>
              <a:t>, A. and </a:t>
            </a:r>
            <a:r>
              <a:rPr lang="en-GB" sz="1100" b="0" i="0" dirty="0" err="1">
                <a:solidFill>
                  <a:srgbClr val="727272"/>
                </a:solidFill>
                <a:effectLst/>
              </a:rPr>
              <a:t>Laganovska</a:t>
            </a:r>
            <a:r>
              <a:rPr lang="en-GB" sz="1100" b="0" i="0" dirty="0">
                <a:solidFill>
                  <a:srgbClr val="727272"/>
                </a:solidFill>
                <a:effectLst/>
              </a:rPr>
              <a:t>, G., 2023. Effect of tear osmolarity on postoperative refractive error after cataract surgery. </a:t>
            </a:r>
            <a:r>
              <a:rPr lang="en-GB" sz="1100" b="0" i="1" dirty="0">
                <a:solidFill>
                  <a:srgbClr val="727272"/>
                </a:solidFill>
                <a:effectLst/>
              </a:rPr>
              <a:t>Journal of Ophthalmology (Ukraine)</a:t>
            </a:r>
            <a:r>
              <a:rPr lang="en-GB" sz="1100" b="0" i="0" dirty="0">
                <a:solidFill>
                  <a:srgbClr val="727272"/>
                </a:solidFill>
                <a:effectLst/>
              </a:rPr>
              <a:t>, (2), pp.11-15.</a:t>
            </a:r>
            <a:endParaRPr lang="en-GB" sz="1100" dirty="0">
              <a:solidFill>
                <a:srgbClr val="727272"/>
              </a:solidFill>
            </a:endParaRPr>
          </a:p>
        </p:txBody>
      </p:sp>
    </p:spTree>
    <p:extLst>
      <p:ext uri="{BB962C8B-B14F-4D97-AF65-F5344CB8AC3E}">
        <p14:creationId xmlns:p14="http://schemas.microsoft.com/office/powerpoint/2010/main" val="182672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normAutofit/>
          </a:bodyPr>
          <a:lstStyle/>
          <a:p>
            <a:r>
              <a:rPr lang="en-GB" dirty="0"/>
              <a:t>Pre, peri and post-surgery</a:t>
            </a:r>
            <a:r>
              <a:rPr lang="en-GB" dirty="0">
                <a:cs typeface="Helvetica" panose="020B0604020202020204" pitchFamily="34" charset="0"/>
              </a:rPr>
              <a:t>¹</a:t>
            </a:r>
            <a:endParaRPr lang="en-GB" dirty="0"/>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p:txBody>
          <a:bodyPr/>
          <a:lstStyle/>
          <a:p>
            <a:pPr marL="0" indent="0">
              <a:buNone/>
            </a:pPr>
            <a:r>
              <a:rPr lang="en-GB" sz="2000" dirty="0">
                <a:cs typeface="Helvetica" panose="020B0604020202020204" pitchFamily="34" charset="0"/>
              </a:rPr>
              <a:t>Eyecare professionals should</a:t>
            </a:r>
          </a:p>
          <a:p>
            <a:pPr marL="514350" indent="-514350">
              <a:buFont typeface="+mj-lt"/>
              <a:buAutoNum type="arabicPeriod"/>
            </a:pPr>
            <a:r>
              <a:rPr lang="en-GB" sz="2000" dirty="0">
                <a:cs typeface="Helvetica" panose="020B0604020202020204" pitchFamily="34" charset="0"/>
              </a:rPr>
              <a:t>Assess for </a:t>
            </a:r>
            <a:r>
              <a:rPr lang="en-GB" sz="2000" b="1" dirty="0">
                <a:cs typeface="Helvetica" panose="020B0604020202020204" pitchFamily="34" charset="0"/>
              </a:rPr>
              <a:t>pre-existing DED </a:t>
            </a:r>
            <a:r>
              <a:rPr lang="en-GB" sz="2000" dirty="0">
                <a:cs typeface="Helvetica" panose="020B0604020202020204" pitchFamily="34" charset="0"/>
              </a:rPr>
              <a:t>and instigate </a:t>
            </a:r>
            <a:r>
              <a:rPr lang="en-GB" sz="2000" b="1" dirty="0">
                <a:cs typeface="Helvetica" panose="020B0604020202020204" pitchFamily="34" charset="0"/>
              </a:rPr>
              <a:t>treatment before surgery</a:t>
            </a:r>
            <a:r>
              <a:rPr lang="en-GB" sz="2000" dirty="0">
                <a:cs typeface="Helvetica" panose="020B0604020202020204" pitchFamily="34" charset="0"/>
              </a:rPr>
              <a:t>; </a:t>
            </a:r>
          </a:p>
          <a:p>
            <a:pPr marL="514350" indent="-514350">
              <a:buFont typeface="+mj-lt"/>
              <a:buAutoNum type="arabicPeriod"/>
            </a:pPr>
            <a:r>
              <a:rPr lang="en-GB" sz="2000" dirty="0">
                <a:cs typeface="Helvetica" panose="020B0604020202020204" pitchFamily="34" charset="0"/>
              </a:rPr>
              <a:t>Be aware of </a:t>
            </a:r>
            <a:r>
              <a:rPr lang="en-GB" sz="2000" b="1" dirty="0">
                <a:cs typeface="Helvetica" panose="020B0604020202020204" pitchFamily="34" charset="0"/>
              </a:rPr>
              <a:t>reduced accuracy </a:t>
            </a:r>
            <a:r>
              <a:rPr lang="en-GB" sz="2000" dirty="0">
                <a:cs typeface="Helvetica" panose="020B0604020202020204" pitchFamily="34" charset="0"/>
              </a:rPr>
              <a:t>of IOL measurements for surgical planning in the </a:t>
            </a:r>
            <a:r>
              <a:rPr lang="en-GB" sz="2000" b="1" dirty="0">
                <a:cs typeface="Helvetica" panose="020B0604020202020204" pitchFamily="34" charset="0"/>
              </a:rPr>
              <a:t>presence of DED</a:t>
            </a:r>
            <a:r>
              <a:rPr lang="en-GB" sz="2000" dirty="0">
                <a:cs typeface="Helvetica" panose="020B0604020202020204" pitchFamily="34" charset="0"/>
              </a:rPr>
              <a:t>; </a:t>
            </a:r>
          </a:p>
          <a:p>
            <a:pPr marL="514350" indent="-514350">
              <a:buFont typeface="+mj-lt"/>
              <a:buAutoNum type="arabicPeriod"/>
            </a:pPr>
            <a:r>
              <a:rPr lang="en-GB" sz="2000" dirty="0">
                <a:cs typeface="Helvetica" panose="020B0604020202020204" pitchFamily="34" charset="0"/>
              </a:rPr>
              <a:t>Limit intra-operative surgical factors damaging to the ocular surface; </a:t>
            </a:r>
          </a:p>
          <a:p>
            <a:pPr marL="514350" indent="-514350">
              <a:buFont typeface="+mj-lt"/>
              <a:buAutoNum type="arabicPeriod"/>
            </a:pPr>
            <a:r>
              <a:rPr lang="en-GB" sz="2000" dirty="0">
                <a:cs typeface="Helvetica" panose="020B0604020202020204" pitchFamily="34" charset="0"/>
              </a:rPr>
              <a:t>Consider management to reduce DED post-operatively.</a:t>
            </a:r>
          </a:p>
        </p:txBody>
      </p:sp>
      <p:sp>
        <p:nvSpPr>
          <p:cNvPr id="6" name="TextBox 5">
            <a:extLst>
              <a:ext uri="{FF2B5EF4-FFF2-40B4-BE49-F238E27FC236}">
                <a16:creationId xmlns:a16="http://schemas.microsoft.com/office/drawing/2014/main" id="{F29AEFCC-FACE-4D57-96D9-139695900384}"/>
              </a:ext>
            </a:extLst>
          </p:cNvPr>
          <p:cNvSpPr txBox="1"/>
          <p:nvPr/>
        </p:nvSpPr>
        <p:spPr>
          <a:xfrm>
            <a:off x="152296" y="5987527"/>
            <a:ext cx="8656947"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27272"/>
                </a:solidFill>
                <a:effectLst/>
                <a:uLnTx/>
                <a:uFillTx/>
                <a:ea typeface="+mn-ea"/>
                <a:cs typeface="+mn-cs"/>
              </a:rPr>
              <a:t>1.  </a:t>
            </a:r>
            <a:r>
              <a:rPr kumimoji="0" lang="en-GB" sz="1100" b="0" i="0" u="none" strike="noStrike" kern="1200" cap="none" spc="0" normalizeH="0" baseline="0" noProof="0" dirty="0" err="1">
                <a:ln>
                  <a:noFill/>
                </a:ln>
                <a:solidFill>
                  <a:srgbClr val="727272"/>
                </a:solidFill>
                <a:effectLst/>
                <a:uLnTx/>
                <a:uFillTx/>
                <a:ea typeface="+mn-ea"/>
                <a:cs typeface="+mn-cs"/>
              </a:rPr>
              <a:t>Naderi</a:t>
            </a:r>
            <a:r>
              <a:rPr kumimoji="0" lang="en-GB" sz="1100" b="0" i="0" u="none" strike="noStrike" kern="1200" cap="none" spc="0" normalizeH="0" baseline="0" noProof="0" dirty="0">
                <a:ln>
                  <a:noFill/>
                </a:ln>
                <a:solidFill>
                  <a:srgbClr val="727272"/>
                </a:solidFill>
                <a:effectLst/>
                <a:uLnTx/>
                <a:uFillTx/>
                <a:ea typeface="+mn-ea"/>
                <a:cs typeface="+mn-cs"/>
              </a:rPr>
              <a:t>, K., Gormley, J. and </a:t>
            </a:r>
            <a:r>
              <a:rPr kumimoji="0" lang="en-GB" sz="1100" b="0" i="0" u="none" strike="noStrike" kern="1200" cap="none" spc="0" normalizeH="0" baseline="0" noProof="0" dirty="0" err="1">
                <a:ln>
                  <a:noFill/>
                </a:ln>
                <a:solidFill>
                  <a:srgbClr val="727272"/>
                </a:solidFill>
                <a:effectLst/>
                <a:uLnTx/>
                <a:uFillTx/>
                <a:ea typeface="+mn-ea"/>
                <a:cs typeface="+mn-cs"/>
              </a:rPr>
              <a:t>O’Brart</a:t>
            </a:r>
            <a:r>
              <a:rPr kumimoji="0" lang="en-GB" sz="1100" b="0" i="0" u="none" strike="noStrike" kern="1200" cap="none" spc="0" normalizeH="0" baseline="0" noProof="0" dirty="0">
                <a:ln>
                  <a:noFill/>
                </a:ln>
                <a:solidFill>
                  <a:srgbClr val="727272"/>
                </a:solidFill>
                <a:effectLst/>
                <a:uLnTx/>
                <a:uFillTx/>
                <a:ea typeface="+mn-ea"/>
                <a:cs typeface="+mn-cs"/>
              </a:rPr>
              <a:t>, D., 2020. Cataract surgery and dry eye disease: a review. </a:t>
            </a:r>
            <a:r>
              <a:rPr kumimoji="0" lang="en-GB" sz="1100" b="0" i="1" u="none" strike="noStrike" kern="1200" cap="none" spc="0" normalizeH="0" baseline="0" noProof="0" dirty="0">
                <a:ln>
                  <a:noFill/>
                </a:ln>
                <a:solidFill>
                  <a:srgbClr val="727272"/>
                </a:solidFill>
                <a:effectLst/>
                <a:uLnTx/>
                <a:uFillTx/>
                <a:ea typeface="+mn-ea"/>
                <a:cs typeface="+mn-cs"/>
              </a:rPr>
              <a:t>European Journal of Ophthalmology</a:t>
            </a:r>
            <a:r>
              <a:rPr kumimoji="0" lang="en-GB" sz="1100" b="0" i="0" u="none" strike="noStrike" kern="1200" cap="none" spc="0" normalizeH="0" baseline="0" noProof="0" dirty="0">
                <a:ln>
                  <a:noFill/>
                </a:ln>
                <a:solidFill>
                  <a:srgbClr val="727272"/>
                </a:solidFill>
                <a:effectLst/>
                <a:uLnTx/>
                <a:uFillTx/>
                <a:ea typeface="+mn-ea"/>
                <a:cs typeface="+mn-cs"/>
              </a:rPr>
              <a:t>, </a:t>
            </a:r>
            <a:r>
              <a:rPr kumimoji="0" lang="en-GB" sz="1100" b="0" i="1" u="none" strike="noStrike" kern="1200" cap="none" spc="0" normalizeH="0" baseline="0" noProof="0" dirty="0">
                <a:ln>
                  <a:noFill/>
                </a:ln>
                <a:solidFill>
                  <a:srgbClr val="727272"/>
                </a:solidFill>
                <a:effectLst/>
                <a:uLnTx/>
                <a:uFillTx/>
                <a:ea typeface="+mn-ea"/>
                <a:cs typeface="+mn-cs"/>
              </a:rPr>
              <a:t>30</a:t>
            </a:r>
            <a:r>
              <a:rPr kumimoji="0" lang="en-GB" sz="1100" b="0" i="0" u="none" strike="noStrike" kern="1200" cap="none" spc="0" normalizeH="0" baseline="0" noProof="0" dirty="0">
                <a:ln>
                  <a:noFill/>
                </a:ln>
                <a:solidFill>
                  <a:srgbClr val="727272"/>
                </a:solidFill>
                <a:effectLst/>
                <a:uLnTx/>
                <a:uFillTx/>
                <a:ea typeface="+mn-ea"/>
                <a:cs typeface="+mn-cs"/>
              </a:rPr>
              <a:t>(5), pp.840-855.</a:t>
            </a:r>
          </a:p>
        </p:txBody>
      </p:sp>
    </p:spTree>
    <p:extLst>
      <p:ext uri="{BB962C8B-B14F-4D97-AF65-F5344CB8AC3E}">
        <p14:creationId xmlns:p14="http://schemas.microsoft.com/office/powerpoint/2010/main" val="196468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normAutofit fontScale="90000"/>
          </a:bodyPr>
          <a:lstStyle/>
          <a:p>
            <a:r>
              <a:rPr lang="en-GB" sz="3600" dirty="0"/>
              <a:t> TFOS DEWS II Report provides a great overview of DED related to surgery¹</a:t>
            </a:r>
            <a:br>
              <a:rPr lang="en-GB" sz="3600" dirty="0"/>
            </a:br>
            <a:endParaRPr lang="en-GB" dirty="0"/>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p:txBody>
          <a:bodyPr/>
          <a:lstStyle/>
          <a:p>
            <a:r>
              <a:rPr lang="en-GB" sz="2000" dirty="0"/>
              <a:t>One of the most emblematic situations is DED caused by surgical procedures such as corneal refractive surgery as in laser-assisted in situ keratomileusis (LASIK)and keratoplasty due to mechanisms intrinsic to the procedure (i.e. corneal nerve cutting) or even using postoperative topical drugs.</a:t>
            </a:r>
            <a:endParaRPr lang="en-GB" dirty="0"/>
          </a:p>
          <a:p>
            <a:r>
              <a:rPr lang="en-GB" sz="2000" dirty="0"/>
              <a:t>Cataract surgery, lid surgeries, botulinum toxin application and cosmetic procedures are also considered risk factors to iatrogenic DED, which can cause patient dissatisfaction, visual disturbance and poor surgical outcomes.</a:t>
            </a:r>
            <a:endParaRPr lang="en-GB" dirty="0"/>
          </a:p>
        </p:txBody>
      </p:sp>
      <p:sp>
        <p:nvSpPr>
          <p:cNvPr id="6" name="TextBox 5">
            <a:extLst>
              <a:ext uri="{FF2B5EF4-FFF2-40B4-BE49-F238E27FC236}">
                <a16:creationId xmlns:a16="http://schemas.microsoft.com/office/drawing/2014/main" id="{F29AEFCC-FACE-4D57-96D9-139695900384}"/>
              </a:ext>
            </a:extLst>
          </p:cNvPr>
          <p:cNvSpPr txBox="1"/>
          <p:nvPr/>
        </p:nvSpPr>
        <p:spPr>
          <a:xfrm>
            <a:off x="152295" y="6053628"/>
            <a:ext cx="8656947" cy="430887"/>
          </a:xfrm>
          <a:prstGeom prst="rect">
            <a:avLst/>
          </a:prstGeom>
          <a:noFill/>
        </p:spPr>
        <p:txBody>
          <a:bodyPr wrap="square">
            <a:spAutoFit/>
          </a:bodyPr>
          <a:lstStyle/>
          <a:p>
            <a:r>
              <a:rPr lang="en-GB" sz="1100" b="0" i="0" dirty="0">
                <a:solidFill>
                  <a:srgbClr val="727272"/>
                </a:solidFill>
                <a:effectLst/>
              </a:rPr>
              <a:t>1. Gomes, J.A.P., Azar, D.T., Baudouin, C., Efron, N., Hirayama, M., Horwath-Winter, J., Kim, T., Mehta, J.S., Messmer, E.M., Pepose, J.S. and Sangwan, V.S., 2017. </a:t>
            </a:r>
            <a:r>
              <a:rPr lang="en-GB" sz="1100" b="0" i="0" dirty="0" err="1">
                <a:solidFill>
                  <a:srgbClr val="727272"/>
                </a:solidFill>
                <a:effectLst/>
              </a:rPr>
              <a:t>Tfos</a:t>
            </a:r>
            <a:r>
              <a:rPr lang="en-GB" sz="1100" b="0" i="0" dirty="0">
                <a:solidFill>
                  <a:srgbClr val="727272"/>
                </a:solidFill>
                <a:effectLst/>
              </a:rPr>
              <a:t> dews ii iatrogenic report. </a:t>
            </a:r>
            <a:r>
              <a:rPr lang="en-GB" sz="1100" b="0" i="1" dirty="0">
                <a:solidFill>
                  <a:srgbClr val="727272"/>
                </a:solidFill>
                <a:effectLst/>
              </a:rPr>
              <a:t>The ocular surface</a:t>
            </a:r>
            <a:r>
              <a:rPr lang="en-GB" sz="1100" b="0" i="0" dirty="0">
                <a:solidFill>
                  <a:srgbClr val="727272"/>
                </a:solidFill>
                <a:effectLst/>
              </a:rPr>
              <a:t>, </a:t>
            </a:r>
            <a:r>
              <a:rPr lang="en-GB" sz="1100" b="0" i="1" dirty="0">
                <a:solidFill>
                  <a:srgbClr val="727272"/>
                </a:solidFill>
                <a:effectLst/>
              </a:rPr>
              <a:t>15</a:t>
            </a:r>
            <a:r>
              <a:rPr lang="en-GB" sz="1100" b="0" i="0" dirty="0">
                <a:solidFill>
                  <a:srgbClr val="727272"/>
                </a:solidFill>
                <a:effectLst/>
              </a:rPr>
              <a:t>(3), pp.511-538.</a:t>
            </a:r>
          </a:p>
        </p:txBody>
      </p:sp>
    </p:spTree>
    <p:extLst>
      <p:ext uri="{BB962C8B-B14F-4D97-AF65-F5344CB8AC3E}">
        <p14:creationId xmlns:p14="http://schemas.microsoft.com/office/powerpoint/2010/main" val="213419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rtlCol="0"/>
          <a:lstStyle/>
          <a:p>
            <a:pPr rtl="0"/>
            <a:r>
              <a:rPr lang="en-GB" dirty="0"/>
              <a:t>QUESTIONS</a:t>
            </a:r>
          </a:p>
        </p:txBody>
      </p:sp>
      <p:sp>
        <p:nvSpPr>
          <p:cNvPr id="5" name="Subtitle 4"/>
          <p:cNvSpPr>
            <a:spLocks noGrp="1"/>
          </p:cNvSpPr>
          <p:nvPr>
            <p:ph type="subTitle" idx="1"/>
          </p:nvPr>
        </p:nvSpPr>
        <p:spPr/>
        <p:txBody>
          <a:bodyPr rtlCol="0"/>
          <a:lstStyle/>
          <a:p>
            <a:pPr rtl="0"/>
            <a:endParaRPr lang="en-GB"/>
          </a:p>
        </p:txBody>
      </p:sp>
    </p:spTree>
    <p:extLst>
      <p:ext uri="{BB962C8B-B14F-4D97-AF65-F5344CB8AC3E}">
        <p14:creationId xmlns:p14="http://schemas.microsoft.com/office/powerpoint/2010/main" val="339639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lstStyle/>
          <a:p>
            <a:r>
              <a:rPr lang="en-GB" dirty="0"/>
              <a:t>What is Dry Eye Disease (DED)?¹</a:t>
            </a:r>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a:xfrm>
            <a:off x="262464" y="2446384"/>
            <a:ext cx="6901734" cy="1965232"/>
          </a:xfrm>
        </p:spPr>
        <p:txBody>
          <a:bodyPr>
            <a:normAutofit lnSpcReduction="10000"/>
          </a:bodyPr>
          <a:lstStyle/>
          <a:p>
            <a:pPr marL="0" indent="0">
              <a:buNone/>
            </a:pPr>
            <a:r>
              <a:rPr lang="en-GB" sz="2400" dirty="0"/>
              <a:t>“Dry eye is a multifactorial disease of the ocular surface characterised by a loss of homeostasis of the tear film, and accompanied by ocular symptoms, in which tear film instability and hyperosmolarity, ocular surface inflammation and damage, and neurosensory abnormalities play etiological roles.”</a:t>
            </a:r>
          </a:p>
          <a:p>
            <a:endParaRPr lang="en-GB" sz="2400" dirty="0"/>
          </a:p>
        </p:txBody>
      </p:sp>
      <p:pic>
        <p:nvPicPr>
          <p:cNvPr id="4" name="Picture 3" descr="A picture containing diagram&#10;&#10;Description automatically generated">
            <a:extLst>
              <a:ext uri="{FF2B5EF4-FFF2-40B4-BE49-F238E27FC236}">
                <a16:creationId xmlns:a16="http://schemas.microsoft.com/office/drawing/2014/main" id="{87AEEE13-74A2-F703-1FEC-DC2B20CC192D}"/>
              </a:ext>
            </a:extLst>
          </p:cNvPr>
          <p:cNvPicPr>
            <a:picLocks noChangeAspect="1"/>
          </p:cNvPicPr>
          <p:nvPr/>
        </p:nvPicPr>
        <p:blipFill>
          <a:blip r:embed="rId2" r:link="rId3"/>
          <a:stretch>
            <a:fillRect/>
          </a:stretch>
        </p:blipFill>
        <p:spPr>
          <a:xfrm>
            <a:off x="7384947" y="1462840"/>
            <a:ext cx="4660900" cy="4381500"/>
          </a:xfrm>
          <a:prstGeom prst="rect">
            <a:avLst/>
          </a:prstGeom>
        </p:spPr>
      </p:pic>
      <p:sp>
        <p:nvSpPr>
          <p:cNvPr id="5" name="TextBox 4">
            <a:extLst>
              <a:ext uri="{FF2B5EF4-FFF2-40B4-BE49-F238E27FC236}">
                <a16:creationId xmlns:a16="http://schemas.microsoft.com/office/drawing/2014/main" id="{75033D82-50B9-9DB3-1354-99D7E98492EA}"/>
              </a:ext>
            </a:extLst>
          </p:cNvPr>
          <p:cNvSpPr txBox="1"/>
          <p:nvPr/>
        </p:nvSpPr>
        <p:spPr>
          <a:xfrm>
            <a:off x="262464" y="6147905"/>
            <a:ext cx="8681663" cy="369332"/>
          </a:xfrm>
          <a:prstGeom prst="rect">
            <a:avLst/>
          </a:prstGeom>
          <a:noFill/>
        </p:spPr>
        <p:txBody>
          <a:bodyPr wrap="square" rtlCol="0">
            <a:spAutoFit/>
          </a:bodyPr>
          <a:lstStyle/>
          <a:p>
            <a:pPr marL="0" marR="0" lvl="0" indent="0" algn="l" defTabSz="540000" rtl="0" eaLnBrk="1" fontAlgn="auto" latinLnBrk="0" hangingPunct="1">
              <a:lnSpc>
                <a:spcPct val="100000"/>
              </a:lnSpc>
              <a:spcBef>
                <a:spcPts val="0"/>
              </a:spcBef>
              <a:spcAft>
                <a:spcPts val="1500"/>
              </a:spcAft>
              <a:buClrTx/>
              <a:buSzTx/>
              <a:buFontTx/>
              <a:buNone/>
              <a:tabLst>
                <a:tab pos="1800000" algn="l"/>
              </a:tabLst>
              <a:defRPr/>
            </a:pPr>
            <a:r>
              <a:rPr kumimoji="0" lang="en-GB" sz="900" b="0" i="0" u="none" strike="noStrike" kern="1200" cap="none" spc="0" normalizeH="0" baseline="0" noProof="0" dirty="0">
                <a:ln>
                  <a:noFill/>
                </a:ln>
                <a:solidFill>
                  <a:srgbClr val="727272"/>
                </a:solidFill>
                <a:effectLst/>
                <a:uLnTx/>
                <a:uFillTx/>
                <a:latin typeface="Corbel (Body)"/>
                <a:ea typeface="+mn-ea"/>
                <a:cs typeface="+mn-cs"/>
              </a:rPr>
              <a:t>1. Craig, J.P., Nelson, J.D., Azar, D.T., Belmonte, C., </a:t>
            </a:r>
            <a:r>
              <a:rPr kumimoji="0" lang="en-GB" sz="900" b="0" i="0" u="none" strike="noStrike" kern="1200" cap="none" spc="0" normalizeH="0" baseline="0" noProof="0" dirty="0" err="1">
                <a:ln>
                  <a:noFill/>
                </a:ln>
                <a:solidFill>
                  <a:srgbClr val="727272"/>
                </a:solidFill>
                <a:effectLst/>
                <a:uLnTx/>
                <a:uFillTx/>
                <a:latin typeface="Corbel (Body)"/>
                <a:ea typeface="+mn-ea"/>
                <a:cs typeface="+mn-cs"/>
              </a:rPr>
              <a:t>Bron</a:t>
            </a:r>
            <a:r>
              <a:rPr kumimoji="0" lang="en-GB" sz="900" b="0" i="0" u="none" strike="noStrike" kern="1200" cap="none" spc="0" normalizeH="0" baseline="0" noProof="0" dirty="0">
                <a:ln>
                  <a:noFill/>
                </a:ln>
                <a:solidFill>
                  <a:srgbClr val="727272"/>
                </a:solidFill>
                <a:effectLst/>
                <a:uLnTx/>
                <a:uFillTx/>
                <a:latin typeface="Corbel (Body)"/>
                <a:ea typeface="+mn-ea"/>
                <a:cs typeface="+mn-cs"/>
              </a:rPr>
              <a:t>, A.J., Chauhan, S.K., de Paiva, C.S., Gomes, J.A., </a:t>
            </a:r>
            <a:r>
              <a:rPr kumimoji="0" lang="en-GB" sz="900" b="0" i="0" u="none" strike="noStrike" kern="1200" cap="none" spc="0" normalizeH="0" baseline="0" noProof="0" dirty="0" err="1">
                <a:ln>
                  <a:noFill/>
                </a:ln>
                <a:solidFill>
                  <a:srgbClr val="727272"/>
                </a:solidFill>
                <a:effectLst/>
                <a:uLnTx/>
                <a:uFillTx/>
                <a:latin typeface="Corbel (Body)"/>
                <a:ea typeface="+mn-ea"/>
                <a:cs typeface="+mn-cs"/>
              </a:rPr>
              <a:t>Hammitt</a:t>
            </a:r>
            <a:r>
              <a:rPr kumimoji="0" lang="en-GB" sz="900" b="0" i="0" u="none" strike="noStrike" kern="1200" cap="none" spc="0" normalizeH="0" baseline="0" noProof="0" dirty="0">
                <a:ln>
                  <a:noFill/>
                </a:ln>
                <a:solidFill>
                  <a:srgbClr val="727272"/>
                </a:solidFill>
                <a:effectLst/>
                <a:uLnTx/>
                <a:uFillTx/>
                <a:latin typeface="Corbel (Body)"/>
                <a:ea typeface="+mn-ea"/>
                <a:cs typeface="+mn-cs"/>
              </a:rPr>
              <a:t>, K.M., Jones, L. and Nichols, J.J., 2017. TFOS DEWS II report executive summary. </a:t>
            </a:r>
            <a:r>
              <a:rPr kumimoji="0" lang="en-GB" sz="900" b="0" i="1" u="none" strike="noStrike" kern="1200" cap="none" spc="0" normalizeH="0" baseline="0" noProof="0" dirty="0">
                <a:ln>
                  <a:noFill/>
                </a:ln>
                <a:solidFill>
                  <a:srgbClr val="727272"/>
                </a:solidFill>
                <a:effectLst/>
                <a:uLnTx/>
                <a:uFillTx/>
                <a:latin typeface="Corbel (Body)"/>
                <a:ea typeface="+mn-ea"/>
                <a:cs typeface="+mn-cs"/>
              </a:rPr>
              <a:t>The ocular surface</a:t>
            </a:r>
            <a:r>
              <a:rPr kumimoji="0" lang="en-GB" sz="900" b="0" i="0" u="none" strike="noStrike" kern="1200" cap="none" spc="0" normalizeH="0" baseline="0" noProof="0" dirty="0">
                <a:ln>
                  <a:noFill/>
                </a:ln>
                <a:solidFill>
                  <a:srgbClr val="727272"/>
                </a:solidFill>
                <a:effectLst/>
                <a:uLnTx/>
                <a:uFillTx/>
                <a:latin typeface="Corbel (Body)"/>
                <a:ea typeface="+mn-ea"/>
                <a:cs typeface="+mn-cs"/>
              </a:rPr>
              <a:t>, </a:t>
            </a:r>
            <a:r>
              <a:rPr kumimoji="0" lang="en-GB" sz="900" b="0" i="1" u="none" strike="noStrike" kern="1200" cap="none" spc="0" normalizeH="0" baseline="0" noProof="0" dirty="0">
                <a:ln>
                  <a:noFill/>
                </a:ln>
                <a:solidFill>
                  <a:srgbClr val="727272"/>
                </a:solidFill>
                <a:effectLst/>
                <a:uLnTx/>
                <a:uFillTx/>
                <a:latin typeface="Corbel (Body)"/>
                <a:ea typeface="+mn-ea"/>
                <a:cs typeface="+mn-cs"/>
              </a:rPr>
              <a:t>15</a:t>
            </a:r>
            <a:r>
              <a:rPr kumimoji="0" lang="en-GB" sz="900" b="0" i="0" u="none" strike="noStrike" kern="1200" cap="none" spc="0" normalizeH="0" baseline="0" noProof="0" dirty="0">
                <a:ln>
                  <a:noFill/>
                </a:ln>
                <a:solidFill>
                  <a:srgbClr val="727272"/>
                </a:solidFill>
                <a:effectLst/>
                <a:uLnTx/>
                <a:uFillTx/>
                <a:latin typeface="Corbel (Body)"/>
                <a:ea typeface="+mn-ea"/>
                <a:cs typeface="+mn-cs"/>
              </a:rPr>
              <a:t>(4), pp.802-812.</a:t>
            </a:r>
            <a:endParaRPr kumimoji="0" lang="en-US" sz="900" b="0" i="0" u="none" strike="noStrike" kern="1200" cap="none" spc="0" normalizeH="0" baseline="0" noProof="0" dirty="0">
              <a:ln>
                <a:noFill/>
              </a:ln>
              <a:solidFill>
                <a:srgbClr val="727272"/>
              </a:solidFill>
              <a:effectLst/>
              <a:uLnTx/>
              <a:uFillTx/>
              <a:latin typeface="Corbel (Body)"/>
              <a:ea typeface="+mn-ea"/>
              <a:cs typeface="+mn-cs"/>
            </a:endParaRPr>
          </a:p>
        </p:txBody>
      </p:sp>
    </p:spTree>
    <p:extLst>
      <p:ext uri="{BB962C8B-B14F-4D97-AF65-F5344CB8AC3E}">
        <p14:creationId xmlns:p14="http://schemas.microsoft.com/office/powerpoint/2010/main" val="104062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lstStyle/>
          <a:p>
            <a:r>
              <a:rPr lang="en-GB" dirty="0"/>
              <a:t>Ocular </a:t>
            </a:r>
            <a:r>
              <a:rPr lang="en-GB" dirty="0">
                <a:latin typeface="+mn-lt"/>
              </a:rPr>
              <a:t>surgeries</a:t>
            </a:r>
            <a:r>
              <a:rPr lang="en-GB" baseline="30000" dirty="0">
                <a:latin typeface="+mn-lt"/>
              </a:rPr>
              <a:t>1,2</a:t>
            </a:r>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p:txBody>
          <a:bodyPr/>
          <a:lstStyle/>
          <a:p>
            <a:r>
              <a:rPr lang="en-GB" dirty="0"/>
              <a:t>Keratorefractive surgery</a:t>
            </a:r>
          </a:p>
          <a:p>
            <a:pPr lvl="1"/>
            <a:r>
              <a:rPr lang="en-GB" dirty="0"/>
              <a:t>Refractive surgery is functional, not cosmetic, and can reduce dependence on spectacles and contact lenses. However, it does share many similarities with cosmetic surgery; for most patients, refractive surgery is elective and self-funded and is predominantly provided by the private healthcare sector². </a:t>
            </a:r>
          </a:p>
          <a:p>
            <a:r>
              <a:rPr lang="en-GB" dirty="0"/>
              <a:t>Cataract surgery</a:t>
            </a:r>
          </a:p>
          <a:p>
            <a:pPr lvl="1"/>
            <a:r>
              <a:rPr lang="en-GB" dirty="0"/>
              <a:t>Replacement of the patient's original crystalline lens with an intraocular lens due to a cataract¹. </a:t>
            </a:r>
          </a:p>
          <a:p>
            <a:endParaRPr lang="en-GB" dirty="0"/>
          </a:p>
          <a:p>
            <a:endParaRPr lang="en-GB" dirty="0"/>
          </a:p>
        </p:txBody>
      </p:sp>
      <p:sp>
        <p:nvSpPr>
          <p:cNvPr id="4" name="TextBox 3">
            <a:extLst>
              <a:ext uri="{FF2B5EF4-FFF2-40B4-BE49-F238E27FC236}">
                <a16:creationId xmlns:a16="http://schemas.microsoft.com/office/drawing/2014/main" id="{2402374A-2C04-3429-7DEC-42B5094588E5}"/>
              </a:ext>
            </a:extLst>
          </p:cNvPr>
          <p:cNvSpPr txBox="1"/>
          <p:nvPr/>
        </p:nvSpPr>
        <p:spPr>
          <a:xfrm>
            <a:off x="163312" y="5886464"/>
            <a:ext cx="10515599" cy="769441"/>
          </a:xfrm>
          <a:prstGeom prst="rect">
            <a:avLst/>
          </a:prstGeom>
          <a:noFill/>
        </p:spPr>
        <p:txBody>
          <a:bodyPr wrap="square">
            <a:spAutoFit/>
          </a:bodyPr>
          <a:lstStyle/>
          <a:p>
            <a:r>
              <a:rPr lang="en-GB" sz="1100" b="0" i="0" dirty="0">
                <a:solidFill>
                  <a:srgbClr val="727272"/>
                </a:solidFill>
                <a:effectLst/>
              </a:rPr>
              <a:t>1. Gomes, J.A.P., Azar, D.T., Baudouin, C., </a:t>
            </a:r>
            <a:r>
              <a:rPr lang="en-GB" sz="1100" b="0" i="0" dirty="0" err="1">
                <a:solidFill>
                  <a:srgbClr val="727272"/>
                </a:solidFill>
                <a:effectLst/>
              </a:rPr>
              <a:t>Bitton</a:t>
            </a:r>
            <a:r>
              <a:rPr lang="en-GB" sz="1100" b="0" i="0" dirty="0">
                <a:solidFill>
                  <a:srgbClr val="727272"/>
                </a:solidFill>
                <a:effectLst/>
              </a:rPr>
              <a:t>, E., Chen, W., </a:t>
            </a:r>
            <a:r>
              <a:rPr lang="en-GB" sz="1100" b="0" i="0" dirty="0" err="1">
                <a:solidFill>
                  <a:srgbClr val="727272"/>
                </a:solidFill>
                <a:effectLst/>
              </a:rPr>
              <a:t>Hafezi</a:t>
            </a:r>
            <a:r>
              <a:rPr lang="en-GB" sz="1100" b="0" i="0" dirty="0">
                <a:solidFill>
                  <a:srgbClr val="727272"/>
                </a:solidFill>
                <a:effectLst/>
              </a:rPr>
              <a:t>, F., </a:t>
            </a:r>
            <a:r>
              <a:rPr lang="en-GB" sz="1100" b="0" i="0" dirty="0" err="1">
                <a:solidFill>
                  <a:srgbClr val="727272"/>
                </a:solidFill>
                <a:effectLst/>
              </a:rPr>
              <a:t>Hamrah</a:t>
            </a:r>
            <a:r>
              <a:rPr lang="en-GB" sz="1100" b="0" i="0" dirty="0">
                <a:solidFill>
                  <a:srgbClr val="727272"/>
                </a:solidFill>
                <a:effectLst/>
              </a:rPr>
              <a:t>, P., Hogg, R.E., Horwath-Winter, J., </a:t>
            </a:r>
            <a:r>
              <a:rPr lang="en-GB" sz="1100" b="0" i="0" dirty="0" err="1">
                <a:solidFill>
                  <a:srgbClr val="727272"/>
                </a:solidFill>
                <a:effectLst/>
              </a:rPr>
              <a:t>Kontadakis</a:t>
            </a:r>
            <a:r>
              <a:rPr lang="en-GB" sz="1100" b="0" i="0" dirty="0">
                <a:solidFill>
                  <a:srgbClr val="727272"/>
                </a:solidFill>
                <a:effectLst/>
              </a:rPr>
              <a:t>, G.A. and Mehta, J.S., 2023. TFOS Lifestyle: impact of elective medications and procedures on the ocular surface. </a:t>
            </a:r>
            <a:r>
              <a:rPr lang="en-GB" sz="1100" b="0" i="1" dirty="0">
                <a:solidFill>
                  <a:srgbClr val="727272"/>
                </a:solidFill>
                <a:effectLst/>
              </a:rPr>
              <a:t>The Ocular Surface</a:t>
            </a:r>
            <a:r>
              <a:rPr lang="en-GB" sz="1100" b="0" i="0" dirty="0">
                <a:solidFill>
                  <a:srgbClr val="727272"/>
                </a:solidFill>
                <a:effectLst/>
              </a:rPr>
              <a:t>.  2. </a:t>
            </a:r>
            <a:r>
              <a:rPr lang="en-GB" sz="1100" dirty="0">
                <a:solidFill>
                  <a:srgbClr val="727272"/>
                </a:solidFill>
              </a:rPr>
              <a:t>The Royal College of Ophthalmologists </a:t>
            </a:r>
            <a:r>
              <a:rPr lang="en-GB" sz="1100" dirty="0">
                <a:solidFill>
                  <a:srgbClr val="727272"/>
                </a:solidFill>
                <a:hlinkClick r:id="rId2">
                  <a:extLst>
                    <a:ext uri="{A12FA001-AC4F-418D-AE19-62706E023703}">
                      <ahyp:hlinkClr xmlns:ahyp="http://schemas.microsoft.com/office/drawing/2018/hyperlinkcolor" val="tx"/>
                    </a:ext>
                  </a:extLst>
                </a:hlinkClick>
              </a:rPr>
              <a:t>﻿﻿﻿﻿​​Refractive Surgery | The Royal College of Ophthalmologists (rcophth.ac.uk)</a:t>
            </a:r>
            <a:endParaRPr lang="en-GB" sz="1100" dirty="0">
              <a:solidFill>
                <a:srgbClr val="727272"/>
              </a:solidFill>
            </a:endParaRPr>
          </a:p>
          <a:p>
            <a:pPr marL="342900" indent="-342900">
              <a:buAutoNum type="arabicPeriod"/>
            </a:pPr>
            <a:endParaRPr lang="en-GB" sz="1100" dirty="0">
              <a:solidFill>
                <a:srgbClr val="727272"/>
              </a:solidFill>
            </a:endParaRPr>
          </a:p>
        </p:txBody>
      </p:sp>
    </p:spTree>
    <p:extLst>
      <p:ext uri="{BB962C8B-B14F-4D97-AF65-F5344CB8AC3E}">
        <p14:creationId xmlns:p14="http://schemas.microsoft.com/office/powerpoint/2010/main" val="207252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lstStyle/>
          <a:p>
            <a:r>
              <a:rPr lang="en-GB" dirty="0"/>
              <a:t>Keratorefractive surgery¹</a:t>
            </a:r>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p:txBody>
          <a:bodyPr/>
          <a:lstStyle/>
          <a:p>
            <a:r>
              <a:rPr lang="en-GB" dirty="0"/>
              <a:t>Transection of corneal nerves impacts the cornea-blink reflex and ocular surface-lacrimal gland neural loop which is the primary mechanism of dry eye after refractive surgery. </a:t>
            </a:r>
          </a:p>
          <a:p>
            <a:r>
              <a:rPr lang="en-GB" dirty="0"/>
              <a:t>Higher preoperative refractive error has been associated with an increased risk of dry eye after LAISK, possibly due to increased stromal ablation in these patients.</a:t>
            </a:r>
          </a:p>
          <a:p>
            <a:r>
              <a:rPr lang="en-GB" dirty="0"/>
              <a:t>Postoperative inflammatory response with wound healing contributed to the development of dry eye. </a:t>
            </a:r>
          </a:p>
          <a:p>
            <a:r>
              <a:rPr lang="en-GB" dirty="0"/>
              <a:t>The symptoms and signs of dry eye peak during the first week after surgery following which it gradually recovers over 6-12 months. 8-48% continue to be affected up to 6 months after LASIK. </a:t>
            </a:r>
          </a:p>
        </p:txBody>
      </p:sp>
      <p:sp>
        <p:nvSpPr>
          <p:cNvPr id="4" name="TextBox 3">
            <a:extLst>
              <a:ext uri="{FF2B5EF4-FFF2-40B4-BE49-F238E27FC236}">
                <a16:creationId xmlns:a16="http://schemas.microsoft.com/office/drawing/2014/main" id="{2402374A-2C04-3429-7DEC-42B5094588E5}"/>
              </a:ext>
            </a:extLst>
          </p:cNvPr>
          <p:cNvSpPr txBox="1"/>
          <p:nvPr/>
        </p:nvSpPr>
        <p:spPr>
          <a:xfrm>
            <a:off x="262464" y="6210527"/>
            <a:ext cx="10515599" cy="261610"/>
          </a:xfrm>
          <a:prstGeom prst="rect">
            <a:avLst/>
          </a:prstGeom>
          <a:noFill/>
        </p:spPr>
        <p:txBody>
          <a:bodyPr wrap="square">
            <a:spAutoFit/>
          </a:bodyPr>
          <a:lstStyle/>
          <a:p>
            <a:r>
              <a:rPr lang="en-GB" sz="1100" b="0" i="0" dirty="0">
                <a:solidFill>
                  <a:srgbClr val="727272"/>
                </a:solidFill>
                <a:effectLst/>
              </a:rPr>
              <a:t>1. Nair, S., Kaur, M., Sharma, N. and </a:t>
            </a:r>
            <a:r>
              <a:rPr lang="en-GB" sz="1100" b="0" i="0" dirty="0" err="1">
                <a:solidFill>
                  <a:srgbClr val="727272"/>
                </a:solidFill>
                <a:effectLst/>
              </a:rPr>
              <a:t>Titiyal</a:t>
            </a:r>
            <a:r>
              <a:rPr lang="en-GB" sz="1100" b="0" i="0" dirty="0">
                <a:solidFill>
                  <a:srgbClr val="727272"/>
                </a:solidFill>
                <a:effectLst/>
              </a:rPr>
              <a:t>, J.S., 2023. Refractive surgery and dry eye-an update. </a:t>
            </a:r>
            <a:r>
              <a:rPr lang="en-GB" sz="1100" b="0" i="1" dirty="0">
                <a:solidFill>
                  <a:srgbClr val="727272"/>
                </a:solidFill>
                <a:effectLst/>
              </a:rPr>
              <a:t>Indian Journal of Ophthalmology</a:t>
            </a:r>
            <a:r>
              <a:rPr lang="en-GB" sz="1100" b="0" i="0" dirty="0">
                <a:solidFill>
                  <a:srgbClr val="727272"/>
                </a:solidFill>
                <a:effectLst/>
              </a:rPr>
              <a:t>, </a:t>
            </a:r>
            <a:r>
              <a:rPr lang="en-GB" sz="1100" b="0" i="1" dirty="0">
                <a:solidFill>
                  <a:srgbClr val="727272"/>
                </a:solidFill>
                <a:effectLst/>
              </a:rPr>
              <a:t>71</a:t>
            </a:r>
            <a:r>
              <a:rPr lang="en-GB" sz="1100" b="0" i="0" dirty="0">
                <a:solidFill>
                  <a:srgbClr val="727272"/>
                </a:solidFill>
                <a:effectLst/>
              </a:rPr>
              <a:t>(4), p.1105.</a:t>
            </a:r>
            <a:endParaRPr lang="en-GB" sz="1100" dirty="0">
              <a:solidFill>
                <a:srgbClr val="727272"/>
              </a:solidFill>
            </a:endParaRPr>
          </a:p>
        </p:txBody>
      </p:sp>
    </p:spTree>
    <p:extLst>
      <p:ext uri="{BB962C8B-B14F-4D97-AF65-F5344CB8AC3E}">
        <p14:creationId xmlns:p14="http://schemas.microsoft.com/office/powerpoint/2010/main" val="41037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lstStyle/>
          <a:p>
            <a:r>
              <a:rPr lang="en-GB" dirty="0"/>
              <a:t>Keratorefractive surgery – pre op considerations¹</a:t>
            </a:r>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p:txBody>
          <a:bodyPr/>
          <a:lstStyle/>
          <a:p>
            <a:r>
              <a:rPr lang="en-GB" dirty="0"/>
              <a:t>Dry eye disease is the most common complication after any corneal laser refractive surgery and frequent cause of patient dissatisfaction.  	</a:t>
            </a:r>
          </a:p>
          <a:p>
            <a:r>
              <a:rPr lang="en-GB" dirty="0"/>
              <a:t>Pre-existing dry eye is the most important risk factor for development of dry eye after refractive surgery. </a:t>
            </a:r>
          </a:p>
          <a:p>
            <a:r>
              <a:rPr lang="en-GB" dirty="0"/>
              <a:t>Corneal refractive surgery should not be performed in patients with uncontrolled systemic disorders or active ocular involvement.						</a:t>
            </a:r>
          </a:p>
        </p:txBody>
      </p:sp>
      <p:sp>
        <p:nvSpPr>
          <p:cNvPr id="4" name="TextBox 3">
            <a:extLst>
              <a:ext uri="{FF2B5EF4-FFF2-40B4-BE49-F238E27FC236}">
                <a16:creationId xmlns:a16="http://schemas.microsoft.com/office/drawing/2014/main" id="{2402374A-2C04-3429-7DEC-42B5094588E5}"/>
              </a:ext>
            </a:extLst>
          </p:cNvPr>
          <p:cNvSpPr txBox="1"/>
          <p:nvPr/>
        </p:nvSpPr>
        <p:spPr>
          <a:xfrm>
            <a:off x="130262" y="6139852"/>
            <a:ext cx="10515599" cy="261610"/>
          </a:xfrm>
          <a:prstGeom prst="rect">
            <a:avLst/>
          </a:prstGeom>
          <a:noFill/>
        </p:spPr>
        <p:txBody>
          <a:bodyPr wrap="square">
            <a:spAutoFit/>
          </a:bodyPr>
          <a:lstStyle/>
          <a:p>
            <a:r>
              <a:rPr lang="en-GB" sz="1100" b="0" i="0" dirty="0">
                <a:solidFill>
                  <a:srgbClr val="727272"/>
                </a:solidFill>
                <a:effectLst/>
              </a:rPr>
              <a:t>1. Nair, S., Kaur, M., Sharma, N. and </a:t>
            </a:r>
            <a:r>
              <a:rPr lang="en-GB" sz="1100" b="0" i="0" dirty="0" err="1">
                <a:solidFill>
                  <a:srgbClr val="727272"/>
                </a:solidFill>
                <a:effectLst/>
              </a:rPr>
              <a:t>Titiyal</a:t>
            </a:r>
            <a:r>
              <a:rPr lang="en-GB" sz="1100" b="0" i="0" dirty="0">
                <a:solidFill>
                  <a:srgbClr val="727272"/>
                </a:solidFill>
                <a:effectLst/>
              </a:rPr>
              <a:t>, J.S., 2023. Refractive surgery and dry eye-an update. </a:t>
            </a:r>
            <a:r>
              <a:rPr lang="en-GB" sz="1100" b="0" i="1" dirty="0">
                <a:solidFill>
                  <a:srgbClr val="727272"/>
                </a:solidFill>
                <a:effectLst/>
              </a:rPr>
              <a:t>Indian Journal of Ophthalmology</a:t>
            </a:r>
            <a:r>
              <a:rPr lang="en-GB" sz="1100" b="0" i="0" dirty="0">
                <a:solidFill>
                  <a:srgbClr val="727272"/>
                </a:solidFill>
                <a:effectLst/>
              </a:rPr>
              <a:t>, </a:t>
            </a:r>
            <a:r>
              <a:rPr lang="en-GB" sz="1100" b="0" i="1" dirty="0">
                <a:solidFill>
                  <a:srgbClr val="727272"/>
                </a:solidFill>
                <a:effectLst/>
              </a:rPr>
              <a:t>71</a:t>
            </a:r>
            <a:r>
              <a:rPr lang="en-GB" sz="1100" b="0" i="0" dirty="0">
                <a:solidFill>
                  <a:srgbClr val="727272"/>
                </a:solidFill>
                <a:effectLst/>
              </a:rPr>
              <a:t>(4), p.1105.</a:t>
            </a:r>
            <a:endParaRPr lang="en-GB" sz="1100" dirty="0">
              <a:solidFill>
                <a:srgbClr val="727272"/>
              </a:solidFill>
            </a:endParaRPr>
          </a:p>
        </p:txBody>
      </p:sp>
    </p:spTree>
    <p:extLst>
      <p:ext uri="{BB962C8B-B14F-4D97-AF65-F5344CB8AC3E}">
        <p14:creationId xmlns:p14="http://schemas.microsoft.com/office/powerpoint/2010/main" val="132201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normAutofit fontScale="90000"/>
          </a:bodyPr>
          <a:lstStyle/>
          <a:p>
            <a:r>
              <a:rPr lang="en-GB" dirty="0">
                <a:latin typeface="+mn-lt"/>
              </a:rPr>
              <a:t>Dry eye Management Strategies in Refractive Surgery Patients¹</a:t>
            </a:r>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p:txBody>
          <a:bodyPr/>
          <a:lstStyle/>
          <a:p>
            <a:pPr marL="514350" indent="-514350">
              <a:buFont typeface="+mj-lt"/>
              <a:buAutoNum type="arabicPeriod"/>
            </a:pPr>
            <a:r>
              <a:rPr lang="en-GB" dirty="0"/>
              <a:t>Carefully look for and identify Dry eye disease preoperatively</a:t>
            </a:r>
          </a:p>
          <a:p>
            <a:pPr marL="514350" indent="-514350">
              <a:buFont typeface="+mj-lt"/>
              <a:buAutoNum type="arabicPeriod"/>
            </a:pPr>
            <a:r>
              <a:rPr lang="en-GB" dirty="0"/>
              <a:t>Treat dry eye disease preoperatively and proceed with surgery only if and when it is minimised. </a:t>
            </a:r>
          </a:p>
          <a:p>
            <a:pPr marL="514350" indent="-514350">
              <a:buFont typeface="+mj-lt"/>
              <a:buAutoNum type="arabicPeriod"/>
            </a:pPr>
            <a:r>
              <a:rPr lang="en-GB" dirty="0"/>
              <a:t>Educate patients that will likely experience some dry eye symptoms for a period of time postoperatively</a:t>
            </a:r>
          </a:p>
          <a:p>
            <a:pPr marL="514350" indent="-514350">
              <a:buFont typeface="+mj-lt"/>
              <a:buAutoNum type="arabicPeriod"/>
            </a:pPr>
            <a:r>
              <a:rPr lang="en-GB" dirty="0"/>
              <a:t>Treat all patients aggressively with preservative-free artificial tears postoperatively</a:t>
            </a:r>
          </a:p>
          <a:p>
            <a:pPr marL="514350" indent="-514350">
              <a:buFont typeface="+mj-lt"/>
              <a:buAutoNum type="arabicPeriod"/>
            </a:pPr>
            <a:r>
              <a:rPr lang="en-GB" dirty="0"/>
              <a:t>Increase the aggressiveness of dry eye management as needed in the postoperative period. </a:t>
            </a:r>
          </a:p>
        </p:txBody>
      </p:sp>
      <p:sp>
        <p:nvSpPr>
          <p:cNvPr id="5" name="Rectangle 1">
            <a:extLst>
              <a:ext uri="{FF2B5EF4-FFF2-40B4-BE49-F238E27FC236}">
                <a16:creationId xmlns:a16="http://schemas.microsoft.com/office/drawing/2014/main" id="{DDF76390-B036-8E48-32F8-5575B4C0B2A2}"/>
              </a:ext>
            </a:extLst>
          </p:cNvPr>
          <p:cNvSpPr>
            <a:spLocks noChangeArrowheads="1"/>
          </p:cNvSpPr>
          <p:nvPr/>
        </p:nvSpPr>
        <p:spPr bwMode="auto">
          <a:xfrm>
            <a:off x="262463" y="5998330"/>
            <a:ext cx="9751869"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rgbClr val="727272"/>
                </a:solidFill>
                <a:effectLst/>
                <a:cs typeface="Times New Roman" panose="02020603050405020304" pitchFamily="18" charset="0"/>
              </a:rPr>
              <a:t>1. </a:t>
            </a:r>
            <a:r>
              <a:rPr kumimoji="0" lang="en-US" altLang="en-US" sz="1100" b="0" i="1" u="none" strike="noStrike" cap="none" normalizeH="0" baseline="0" dirty="0" err="1">
                <a:ln>
                  <a:noFill/>
                </a:ln>
                <a:solidFill>
                  <a:srgbClr val="727272"/>
                </a:solidFill>
                <a:effectLst/>
                <a:cs typeface="Times New Roman" panose="02020603050405020304" pitchFamily="18" charset="0"/>
              </a:rPr>
              <a:t>Rapuano</a:t>
            </a:r>
            <a:r>
              <a:rPr kumimoji="0" lang="en-US" altLang="en-US" sz="1100" b="0" i="1" u="none" strike="noStrike" cap="none" normalizeH="0" baseline="0" dirty="0">
                <a:ln>
                  <a:noFill/>
                </a:ln>
                <a:solidFill>
                  <a:srgbClr val="727272"/>
                </a:solidFill>
                <a:effectLst/>
                <a:cs typeface="Times New Roman" panose="02020603050405020304" pitchFamily="18" charset="0"/>
              </a:rPr>
              <a:t>, CJ. Managing dry eye issues in refractive surgery patients</a:t>
            </a:r>
            <a:r>
              <a:rPr kumimoji="0" lang="en-US" altLang="en-US" sz="1100" b="0" i="0" u="none" strike="noStrike" cap="none" normalizeH="0" baseline="0" dirty="0">
                <a:ln>
                  <a:noFill/>
                </a:ln>
                <a:solidFill>
                  <a:srgbClr val="727272"/>
                </a:solidFill>
                <a:effectLst/>
                <a:cs typeface="Times New Roman" panose="02020603050405020304" pitchFamily="18" charset="0"/>
              </a:rPr>
              <a:t> (Accessed September 2024). https://crstodayeurope.com/articles/2015-jun/managing-dry-eye-issues-in-refractive-surgery-patients/.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727272"/>
              </a:solidFill>
              <a:effectLst/>
            </a:endParaRPr>
          </a:p>
        </p:txBody>
      </p:sp>
    </p:spTree>
    <p:extLst>
      <p:ext uri="{BB962C8B-B14F-4D97-AF65-F5344CB8AC3E}">
        <p14:creationId xmlns:p14="http://schemas.microsoft.com/office/powerpoint/2010/main" val="401337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normAutofit fontScale="90000"/>
          </a:bodyPr>
          <a:lstStyle/>
          <a:p>
            <a:r>
              <a:rPr lang="en-GB" dirty="0">
                <a:latin typeface="+mn-lt"/>
              </a:rPr>
              <a:t>Pathophysiology of Dry Eye Disease after refractive Surgery¹</a:t>
            </a:r>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p:txBody>
          <a:bodyPr/>
          <a:lstStyle/>
          <a:p>
            <a:pPr marL="0" indent="0">
              <a:buNone/>
            </a:pPr>
            <a:r>
              <a:rPr lang="en-GB" sz="2800" dirty="0"/>
              <a:t>1. Damage to corneal nerves</a:t>
            </a:r>
          </a:p>
          <a:p>
            <a:r>
              <a:rPr lang="en-GB" dirty="0"/>
              <a:t>Leads to decreased corneal sensitivity, reduced blinking , tear film instability and hyperosmolarity. </a:t>
            </a:r>
          </a:p>
          <a:p>
            <a:r>
              <a:rPr lang="en-GB" dirty="0"/>
              <a:t>Denervation can impair the lacrimal function. </a:t>
            </a:r>
          </a:p>
          <a:p>
            <a:r>
              <a:rPr lang="en-GB" dirty="0"/>
              <a:t>Denervation can lead to an increase in tear film osmolarity, with inflammatory mediators such as IL-1 and MMP accumulating. </a:t>
            </a:r>
          </a:p>
          <a:p>
            <a:endParaRPr lang="en-GB" dirty="0"/>
          </a:p>
          <a:p>
            <a:endParaRPr lang="en-GB" dirty="0"/>
          </a:p>
        </p:txBody>
      </p:sp>
      <p:sp>
        <p:nvSpPr>
          <p:cNvPr id="6" name="TextBox 5">
            <a:extLst>
              <a:ext uri="{FF2B5EF4-FFF2-40B4-BE49-F238E27FC236}">
                <a16:creationId xmlns:a16="http://schemas.microsoft.com/office/drawing/2014/main" id="{F29AEFCC-FACE-4D57-96D9-139695900384}"/>
              </a:ext>
            </a:extLst>
          </p:cNvPr>
          <p:cNvSpPr txBox="1"/>
          <p:nvPr/>
        </p:nvSpPr>
        <p:spPr>
          <a:xfrm>
            <a:off x="163312" y="5984747"/>
            <a:ext cx="8656947" cy="430887"/>
          </a:xfrm>
          <a:prstGeom prst="rect">
            <a:avLst/>
          </a:prstGeom>
          <a:noFill/>
        </p:spPr>
        <p:txBody>
          <a:bodyPr wrap="square">
            <a:spAutoFit/>
          </a:bodyPr>
          <a:lstStyle/>
          <a:p>
            <a:pPr marL="0" indent="0">
              <a:buNone/>
            </a:pPr>
            <a:r>
              <a:rPr lang="en-GB" sz="1100" b="0" i="0" dirty="0">
                <a:solidFill>
                  <a:srgbClr val="727272"/>
                </a:solidFill>
                <a:effectLst/>
              </a:rPr>
              <a:t>1. </a:t>
            </a:r>
            <a:r>
              <a:rPr lang="en-GB" sz="1100" b="0" i="0" dirty="0" err="1">
                <a:solidFill>
                  <a:srgbClr val="727272"/>
                </a:solidFill>
                <a:effectLst/>
              </a:rPr>
              <a:t>Mastropasqua</a:t>
            </a:r>
            <a:r>
              <a:rPr lang="en-GB" sz="1100" b="0" i="0" dirty="0">
                <a:solidFill>
                  <a:srgbClr val="727272"/>
                </a:solidFill>
                <a:effectLst/>
              </a:rPr>
              <a:t>, L., </a:t>
            </a:r>
            <a:r>
              <a:rPr lang="en-GB" sz="1100" b="0" i="0" dirty="0" err="1">
                <a:solidFill>
                  <a:srgbClr val="727272"/>
                </a:solidFill>
                <a:effectLst/>
              </a:rPr>
              <a:t>Barboni</a:t>
            </a:r>
            <a:r>
              <a:rPr lang="en-GB" sz="1100" b="0" i="0" dirty="0">
                <a:solidFill>
                  <a:srgbClr val="727272"/>
                </a:solidFill>
                <a:effectLst/>
              </a:rPr>
              <a:t>, P., </a:t>
            </a:r>
            <a:r>
              <a:rPr lang="en-GB" sz="1100" b="0" i="0" dirty="0" err="1">
                <a:solidFill>
                  <a:srgbClr val="727272"/>
                </a:solidFill>
                <a:effectLst/>
              </a:rPr>
              <a:t>Savini</a:t>
            </a:r>
            <a:r>
              <a:rPr lang="en-GB" sz="1100" b="0" i="0" dirty="0">
                <a:solidFill>
                  <a:srgbClr val="727272"/>
                </a:solidFill>
                <a:effectLst/>
              </a:rPr>
              <a:t>, G., </a:t>
            </a:r>
            <a:r>
              <a:rPr lang="en-GB" sz="1100" b="0" i="0" dirty="0" err="1">
                <a:solidFill>
                  <a:srgbClr val="727272"/>
                </a:solidFill>
                <a:effectLst/>
              </a:rPr>
              <a:t>Aragona</a:t>
            </a:r>
            <a:r>
              <a:rPr lang="en-GB" sz="1100" b="0" i="0" dirty="0">
                <a:solidFill>
                  <a:srgbClr val="727272"/>
                </a:solidFill>
                <a:effectLst/>
              </a:rPr>
              <a:t>, E., </a:t>
            </a:r>
            <a:r>
              <a:rPr lang="en-GB" sz="1100" b="0" i="0" dirty="0" err="1">
                <a:solidFill>
                  <a:srgbClr val="727272"/>
                </a:solidFill>
                <a:effectLst/>
              </a:rPr>
              <a:t>D’Aloisio</a:t>
            </a:r>
            <a:r>
              <a:rPr lang="en-GB" sz="1100" b="0" i="0" dirty="0">
                <a:solidFill>
                  <a:srgbClr val="727272"/>
                </a:solidFill>
                <a:effectLst/>
              </a:rPr>
              <a:t>, R., </a:t>
            </a:r>
            <a:r>
              <a:rPr lang="en-GB" sz="1100" b="0" i="0" dirty="0" err="1">
                <a:solidFill>
                  <a:srgbClr val="727272"/>
                </a:solidFill>
                <a:effectLst/>
              </a:rPr>
              <a:t>Lanzini</a:t>
            </a:r>
            <a:r>
              <a:rPr lang="en-GB" sz="1100" b="0" i="0" dirty="0">
                <a:solidFill>
                  <a:srgbClr val="727272"/>
                </a:solidFill>
                <a:effectLst/>
              </a:rPr>
              <a:t>, M., </a:t>
            </a:r>
            <a:r>
              <a:rPr lang="en-GB" sz="1100" b="0" i="0" dirty="0" err="1">
                <a:solidFill>
                  <a:srgbClr val="727272"/>
                </a:solidFill>
                <a:effectLst/>
              </a:rPr>
              <a:t>Agnifili</a:t>
            </a:r>
            <a:r>
              <a:rPr lang="en-GB" sz="1100" b="0" i="0" dirty="0">
                <a:solidFill>
                  <a:srgbClr val="727272"/>
                </a:solidFill>
                <a:effectLst/>
              </a:rPr>
              <a:t>, L., </a:t>
            </a:r>
            <a:r>
              <a:rPr lang="en-GB" sz="1100" b="0" i="0" dirty="0" err="1">
                <a:solidFill>
                  <a:srgbClr val="727272"/>
                </a:solidFill>
                <a:effectLst/>
              </a:rPr>
              <a:t>Galzignato</a:t>
            </a:r>
            <a:r>
              <a:rPr lang="en-GB" sz="1100" b="0" i="0" dirty="0">
                <a:solidFill>
                  <a:srgbClr val="727272"/>
                </a:solidFill>
                <a:effectLst/>
              </a:rPr>
              <a:t>, A., </a:t>
            </a:r>
            <a:r>
              <a:rPr lang="en-GB" sz="1100" b="0" i="0" dirty="0" err="1">
                <a:solidFill>
                  <a:srgbClr val="727272"/>
                </a:solidFill>
                <a:effectLst/>
              </a:rPr>
              <a:t>Solimeo</a:t>
            </a:r>
            <a:r>
              <a:rPr lang="en-GB" sz="1100" b="0" i="0" dirty="0">
                <a:solidFill>
                  <a:srgbClr val="727272"/>
                </a:solidFill>
                <a:effectLst/>
              </a:rPr>
              <a:t>, A., Knutsson, K.A. and Messmer, E.M., 2023. Refractive surgery and dry eye. </a:t>
            </a:r>
            <a:r>
              <a:rPr lang="en-GB" sz="1100" b="0" i="1" dirty="0">
                <a:solidFill>
                  <a:srgbClr val="727272"/>
                </a:solidFill>
                <a:effectLst/>
              </a:rPr>
              <a:t>European Journal of Ophthalmology</a:t>
            </a:r>
            <a:r>
              <a:rPr lang="en-GB" sz="1100" b="0" i="0" dirty="0">
                <a:solidFill>
                  <a:srgbClr val="727272"/>
                </a:solidFill>
                <a:effectLst/>
              </a:rPr>
              <a:t>, p.11206721231176312.</a:t>
            </a:r>
            <a:endParaRPr lang="en-GB" sz="1100" dirty="0">
              <a:solidFill>
                <a:srgbClr val="727272"/>
              </a:solidFill>
            </a:endParaRPr>
          </a:p>
        </p:txBody>
      </p:sp>
    </p:spTree>
    <p:extLst>
      <p:ext uri="{BB962C8B-B14F-4D97-AF65-F5344CB8AC3E}">
        <p14:creationId xmlns:p14="http://schemas.microsoft.com/office/powerpoint/2010/main" val="171668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normAutofit fontScale="90000"/>
          </a:bodyPr>
          <a:lstStyle/>
          <a:p>
            <a:r>
              <a:rPr lang="en-GB" dirty="0">
                <a:latin typeface="+mn-lt"/>
              </a:rPr>
              <a:t>Pathophysiology of Dry Eye Disease after refractive Surgery¹</a:t>
            </a:r>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p:txBody>
          <a:bodyPr/>
          <a:lstStyle/>
          <a:p>
            <a:pPr marL="0" indent="0">
              <a:buNone/>
            </a:pPr>
            <a:r>
              <a:rPr lang="en-GB" sz="2800" dirty="0"/>
              <a:t>2. Conjunctival goblet cell dysfunction</a:t>
            </a:r>
          </a:p>
          <a:p>
            <a:r>
              <a:rPr lang="en-GB" dirty="0"/>
              <a:t>Specialised epithelial cells that secrete mucins onto the ocular surface,</a:t>
            </a:r>
          </a:p>
          <a:p>
            <a:r>
              <a:rPr lang="en-GB" dirty="0"/>
              <a:t>Produce a high-quality tear film</a:t>
            </a:r>
          </a:p>
          <a:p>
            <a:r>
              <a:rPr lang="en-GB" dirty="0"/>
              <a:t>Corneal nerve disruption produces an alteration in membrane-associated mucin expression on the epithelium with a resultant reduced goblet cell mucin. </a:t>
            </a:r>
          </a:p>
          <a:p>
            <a:endParaRPr lang="en-GB" dirty="0"/>
          </a:p>
          <a:p>
            <a:pPr marL="0" indent="0">
              <a:buNone/>
            </a:pPr>
            <a:endParaRPr lang="en-GB" dirty="0"/>
          </a:p>
          <a:p>
            <a:pPr marL="0" indent="0">
              <a:buNone/>
            </a:pPr>
            <a:endParaRPr lang="en-GB" dirty="0"/>
          </a:p>
        </p:txBody>
      </p:sp>
      <p:sp>
        <p:nvSpPr>
          <p:cNvPr id="6" name="TextBox 5">
            <a:extLst>
              <a:ext uri="{FF2B5EF4-FFF2-40B4-BE49-F238E27FC236}">
                <a16:creationId xmlns:a16="http://schemas.microsoft.com/office/drawing/2014/main" id="{F29AEFCC-FACE-4D57-96D9-139695900384}"/>
              </a:ext>
            </a:extLst>
          </p:cNvPr>
          <p:cNvSpPr txBox="1"/>
          <p:nvPr/>
        </p:nvSpPr>
        <p:spPr>
          <a:xfrm>
            <a:off x="152295" y="6018539"/>
            <a:ext cx="8656947" cy="430887"/>
          </a:xfrm>
          <a:prstGeom prst="rect">
            <a:avLst/>
          </a:prstGeom>
          <a:noFill/>
        </p:spPr>
        <p:txBody>
          <a:bodyPr wrap="square">
            <a:spAutoFit/>
          </a:bodyPr>
          <a:lstStyle/>
          <a:p>
            <a:pPr marL="0" indent="0">
              <a:buNone/>
            </a:pPr>
            <a:r>
              <a:rPr lang="en-GB" sz="1100" b="0" i="0" dirty="0">
                <a:solidFill>
                  <a:srgbClr val="727272"/>
                </a:solidFill>
                <a:effectLst/>
              </a:rPr>
              <a:t>1. </a:t>
            </a:r>
            <a:r>
              <a:rPr lang="en-GB" sz="1100" b="0" i="0" dirty="0" err="1">
                <a:solidFill>
                  <a:srgbClr val="727272"/>
                </a:solidFill>
                <a:effectLst/>
              </a:rPr>
              <a:t>Mastropasqua</a:t>
            </a:r>
            <a:r>
              <a:rPr lang="en-GB" sz="1100" b="0" i="0" dirty="0">
                <a:solidFill>
                  <a:srgbClr val="727272"/>
                </a:solidFill>
                <a:effectLst/>
              </a:rPr>
              <a:t>, L., </a:t>
            </a:r>
            <a:r>
              <a:rPr lang="en-GB" sz="1100" b="0" i="0" dirty="0" err="1">
                <a:solidFill>
                  <a:srgbClr val="727272"/>
                </a:solidFill>
                <a:effectLst/>
              </a:rPr>
              <a:t>Barboni</a:t>
            </a:r>
            <a:r>
              <a:rPr lang="en-GB" sz="1100" b="0" i="0" dirty="0">
                <a:solidFill>
                  <a:srgbClr val="727272"/>
                </a:solidFill>
                <a:effectLst/>
              </a:rPr>
              <a:t>, P., </a:t>
            </a:r>
            <a:r>
              <a:rPr lang="en-GB" sz="1100" b="0" i="0" dirty="0" err="1">
                <a:solidFill>
                  <a:srgbClr val="727272"/>
                </a:solidFill>
                <a:effectLst/>
              </a:rPr>
              <a:t>Savini</a:t>
            </a:r>
            <a:r>
              <a:rPr lang="en-GB" sz="1100" b="0" i="0" dirty="0">
                <a:solidFill>
                  <a:srgbClr val="727272"/>
                </a:solidFill>
                <a:effectLst/>
              </a:rPr>
              <a:t>, G., </a:t>
            </a:r>
            <a:r>
              <a:rPr lang="en-GB" sz="1100" b="0" i="0" dirty="0" err="1">
                <a:solidFill>
                  <a:srgbClr val="727272"/>
                </a:solidFill>
                <a:effectLst/>
              </a:rPr>
              <a:t>Aragona</a:t>
            </a:r>
            <a:r>
              <a:rPr lang="en-GB" sz="1100" b="0" i="0" dirty="0">
                <a:solidFill>
                  <a:srgbClr val="727272"/>
                </a:solidFill>
                <a:effectLst/>
              </a:rPr>
              <a:t>, E., </a:t>
            </a:r>
            <a:r>
              <a:rPr lang="en-GB" sz="1100" b="0" i="0" dirty="0" err="1">
                <a:solidFill>
                  <a:srgbClr val="727272"/>
                </a:solidFill>
                <a:effectLst/>
              </a:rPr>
              <a:t>D’Aloisio</a:t>
            </a:r>
            <a:r>
              <a:rPr lang="en-GB" sz="1100" b="0" i="0" dirty="0">
                <a:solidFill>
                  <a:srgbClr val="727272"/>
                </a:solidFill>
                <a:effectLst/>
              </a:rPr>
              <a:t>, R., </a:t>
            </a:r>
            <a:r>
              <a:rPr lang="en-GB" sz="1100" b="0" i="0" dirty="0" err="1">
                <a:solidFill>
                  <a:srgbClr val="727272"/>
                </a:solidFill>
                <a:effectLst/>
              </a:rPr>
              <a:t>Lanzini</a:t>
            </a:r>
            <a:r>
              <a:rPr lang="en-GB" sz="1100" b="0" i="0" dirty="0">
                <a:solidFill>
                  <a:srgbClr val="727272"/>
                </a:solidFill>
                <a:effectLst/>
              </a:rPr>
              <a:t>, M., </a:t>
            </a:r>
            <a:r>
              <a:rPr lang="en-GB" sz="1100" b="0" i="0" dirty="0" err="1">
                <a:solidFill>
                  <a:srgbClr val="727272"/>
                </a:solidFill>
                <a:effectLst/>
              </a:rPr>
              <a:t>Agnifili</a:t>
            </a:r>
            <a:r>
              <a:rPr lang="en-GB" sz="1100" b="0" i="0" dirty="0">
                <a:solidFill>
                  <a:srgbClr val="727272"/>
                </a:solidFill>
                <a:effectLst/>
              </a:rPr>
              <a:t>, L., </a:t>
            </a:r>
            <a:r>
              <a:rPr lang="en-GB" sz="1100" b="0" i="0" dirty="0" err="1">
                <a:solidFill>
                  <a:srgbClr val="727272"/>
                </a:solidFill>
                <a:effectLst/>
              </a:rPr>
              <a:t>Galzignato</a:t>
            </a:r>
            <a:r>
              <a:rPr lang="en-GB" sz="1100" b="0" i="0" dirty="0">
                <a:solidFill>
                  <a:srgbClr val="727272"/>
                </a:solidFill>
                <a:effectLst/>
              </a:rPr>
              <a:t>, A., </a:t>
            </a:r>
            <a:r>
              <a:rPr lang="en-GB" sz="1100" b="0" i="0" dirty="0" err="1">
                <a:solidFill>
                  <a:srgbClr val="727272"/>
                </a:solidFill>
                <a:effectLst/>
              </a:rPr>
              <a:t>Solimeo</a:t>
            </a:r>
            <a:r>
              <a:rPr lang="en-GB" sz="1100" b="0" i="0" dirty="0">
                <a:solidFill>
                  <a:srgbClr val="727272"/>
                </a:solidFill>
                <a:effectLst/>
              </a:rPr>
              <a:t>, A., Knutsson, K.A. and Messmer, E.M., 2023. Refractive surgery and dry eye. </a:t>
            </a:r>
            <a:r>
              <a:rPr lang="en-GB" sz="1100" b="0" i="1" dirty="0">
                <a:solidFill>
                  <a:srgbClr val="727272"/>
                </a:solidFill>
                <a:effectLst/>
              </a:rPr>
              <a:t>European Journal of Ophthalmology</a:t>
            </a:r>
            <a:r>
              <a:rPr lang="en-GB" sz="1100" b="0" i="0" dirty="0">
                <a:solidFill>
                  <a:srgbClr val="727272"/>
                </a:solidFill>
                <a:effectLst/>
              </a:rPr>
              <a:t>, p.11206721231176312.</a:t>
            </a:r>
            <a:endParaRPr lang="en-GB" sz="1100" dirty="0">
              <a:solidFill>
                <a:srgbClr val="727272"/>
              </a:solidFill>
            </a:endParaRPr>
          </a:p>
        </p:txBody>
      </p:sp>
    </p:spTree>
    <p:extLst>
      <p:ext uri="{BB962C8B-B14F-4D97-AF65-F5344CB8AC3E}">
        <p14:creationId xmlns:p14="http://schemas.microsoft.com/office/powerpoint/2010/main" val="21160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normAutofit fontScale="90000"/>
          </a:bodyPr>
          <a:lstStyle/>
          <a:p>
            <a:r>
              <a:rPr lang="en-GB" dirty="0"/>
              <a:t>Pathophysiology of Dry Eye Disease after refractive Surgery</a:t>
            </a:r>
            <a:r>
              <a:rPr lang="en-GB" dirty="0">
                <a:latin typeface="+mn-lt"/>
              </a:rPr>
              <a:t>¹</a:t>
            </a:r>
            <a:endParaRPr lang="en-GB" dirty="0"/>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p:txBody>
          <a:bodyPr/>
          <a:lstStyle/>
          <a:p>
            <a:pPr marL="0" indent="0">
              <a:buNone/>
            </a:pPr>
            <a:r>
              <a:rPr lang="en-GB" sz="2800" dirty="0"/>
              <a:t>3. Corneal curvature changes</a:t>
            </a:r>
          </a:p>
          <a:p>
            <a:r>
              <a:rPr lang="en-GB" dirty="0"/>
              <a:t>Relationship between eyelids and corneal surface due to corneal curvature changes and irregularities of the corneal surface can contribute to the pathogenesis of dry eye disease. </a:t>
            </a:r>
          </a:p>
          <a:p>
            <a:endParaRPr lang="en-GB" dirty="0"/>
          </a:p>
          <a:p>
            <a:endParaRPr lang="en-GB" dirty="0"/>
          </a:p>
          <a:p>
            <a:endParaRPr lang="en-GB" dirty="0"/>
          </a:p>
          <a:p>
            <a:pPr marL="0" indent="0">
              <a:buNone/>
            </a:pPr>
            <a:endParaRPr lang="en-GB" dirty="0"/>
          </a:p>
          <a:p>
            <a:endParaRPr lang="en-GB" dirty="0"/>
          </a:p>
        </p:txBody>
      </p:sp>
      <p:sp>
        <p:nvSpPr>
          <p:cNvPr id="6" name="TextBox 5">
            <a:extLst>
              <a:ext uri="{FF2B5EF4-FFF2-40B4-BE49-F238E27FC236}">
                <a16:creationId xmlns:a16="http://schemas.microsoft.com/office/drawing/2014/main" id="{F29AEFCC-FACE-4D57-96D9-139695900384}"/>
              </a:ext>
            </a:extLst>
          </p:cNvPr>
          <p:cNvSpPr txBox="1"/>
          <p:nvPr/>
        </p:nvSpPr>
        <p:spPr>
          <a:xfrm>
            <a:off x="119245" y="6040573"/>
            <a:ext cx="8656947" cy="430887"/>
          </a:xfrm>
          <a:prstGeom prst="rect">
            <a:avLst/>
          </a:prstGeom>
          <a:noFill/>
        </p:spPr>
        <p:txBody>
          <a:bodyPr wrap="square">
            <a:spAutoFit/>
          </a:bodyPr>
          <a:lstStyle/>
          <a:p>
            <a:pPr marL="0" indent="0">
              <a:buNone/>
            </a:pPr>
            <a:r>
              <a:rPr lang="en-GB" sz="1100" b="0" i="0" dirty="0">
                <a:solidFill>
                  <a:srgbClr val="727272"/>
                </a:solidFill>
                <a:effectLst/>
              </a:rPr>
              <a:t>1. </a:t>
            </a:r>
            <a:r>
              <a:rPr lang="en-GB" sz="1100" b="0" i="0" dirty="0" err="1">
                <a:solidFill>
                  <a:srgbClr val="727272"/>
                </a:solidFill>
                <a:effectLst/>
              </a:rPr>
              <a:t>Mastropasqua</a:t>
            </a:r>
            <a:r>
              <a:rPr lang="en-GB" sz="1100" b="0" i="0" dirty="0">
                <a:solidFill>
                  <a:srgbClr val="727272"/>
                </a:solidFill>
                <a:effectLst/>
              </a:rPr>
              <a:t>, L., </a:t>
            </a:r>
            <a:r>
              <a:rPr lang="en-GB" sz="1100" b="0" i="0" dirty="0" err="1">
                <a:solidFill>
                  <a:srgbClr val="727272"/>
                </a:solidFill>
                <a:effectLst/>
              </a:rPr>
              <a:t>Barboni</a:t>
            </a:r>
            <a:r>
              <a:rPr lang="en-GB" sz="1100" b="0" i="0" dirty="0">
                <a:solidFill>
                  <a:srgbClr val="727272"/>
                </a:solidFill>
                <a:effectLst/>
              </a:rPr>
              <a:t>, P., </a:t>
            </a:r>
            <a:r>
              <a:rPr lang="en-GB" sz="1100" b="0" i="0" dirty="0" err="1">
                <a:solidFill>
                  <a:srgbClr val="727272"/>
                </a:solidFill>
                <a:effectLst/>
              </a:rPr>
              <a:t>Savini</a:t>
            </a:r>
            <a:r>
              <a:rPr lang="en-GB" sz="1100" b="0" i="0" dirty="0">
                <a:solidFill>
                  <a:srgbClr val="727272"/>
                </a:solidFill>
                <a:effectLst/>
              </a:rPr>
              <a:t>, G., </a:t>
            </a:r>
            <a:r>
              <a:rPr lang="en-GB" sz="1100" b="0" i="0" dirty="0" err="1">
                <a:solidFill>
                  <a:srgbClr val="727272"/>
                </a:solidFill>
                <a:effectLst/>
              </a:rPr>
              <a:t>Aragona</a:t>
            </a:r>
            <a:r>
              <a:rPr lang="en-GB" sz="1100" b="0" i="0" dirty="0">
                <a:solidFill>
                  <a:srgbClr val="727272"/>
                </a:solidFill>
                <a:effectLst/>
              </a:rPr>
              <a:t>, E., </a:t>
            </a:r>
            <a:r>
              <a:rPr lang="en-GB" sz="1100" b="0" i="0" dirty="0" err="1">
                <a:solidFill>
                  <a:srgbClr val="727272"/>
                </a:solidFill>
                <a:effectLst/>
              </a:rPr>
              <a:t>D’Aloisio</a:t>
            </a:r>
            <a:r>
              <a:rPr lang="en-GB" sz="1100" b="0" i="0" dirty="0">
                <a:solidFill>
                  <a:srgbClr val="727272"/>
                </a:solidFill>
                <a:effectLst/>
              </a:rPr>
              <a:t>, R., </a:t>
            </a:r>
            <a:r>
              <a:rPr lang="en-GB" sz="1100" b="0" i="0" dirty="0" err="1">
                <a:solidFill>
                  <a:srgbClr val="727272"/>
                </a:solidFill>
                <a:effectLst/>
              </a:rPr>
              <a:t>Lanzini</a:t>
            </a:r>
            <a:r>
              <a:rPr lang="en-GB" sz="1100" b="0" i="0" dirty="0">
                <a:solidFill>
                  <a:srgbClr val="727272"/>
                </a:solidFill>
                <a:effectLst/>
              </a:rPr>
              <a:t>, M., </a:t>
            </a:r>
            <a:r>
              <a:rPr lang="en-GB" sz="1100" b="0" i="0" dirty="0" err="1">
                <a:solidFill>
                  <a:srgbClr val="727272"/>
                </a:solidFill>
                <a:effectLst/>
              </a:rPr>
              <a:t>Agnifili</a:t>
            </a:r>
            <a:r>
              <a:rPr lang="en-GB" sz="1100" b="0" i="0" dirty="0">
                <a:solidFill>
                  <a:srgbClr val="727272"/>
                </a:solidFill>
                <a:effectLst/>
              </a:rPr>
              <a:t>, L., </a:t>
            </a:r>
            <a:r>
              <a:rPr lang="en-GB" sz="1100" b="0" i="0" dirty="0" err="1">
                <a:solidFill>
                  <a:srgbClr val="727272"/>
                </a:solidFill>
                <a:effectLst/>
              </a:rPr>
              <a:t>Galzignato</a:t>
            </a:r>
            <a:r>
              <a:rPr lang="en-GB" sz="1100" b="0" i="0" dirty="0">
                <a:solidFill>
                  <a:srgbClr val="727272"/>
                </a:solidFill>
                <a:effectLst/>
              </a:rPr>
              <a:t>, A., </a:t>
            </a:r>
            <a:r>
              <a:rPr lang="en-GB" sz="1100" b="0" i="0" dirty="0" err="1">
                <a:solidFill>
                  <a:srgbClr val="727272"/>
                </a:solidFill>
                <a:effectLst/>
              </a:rPr>
              <a:t>Solimeo</a:t>
            </a:r>
            <a:r>
              <a:rPr lang="en-GB" sz="1100" b="0" i="0" dirty="0">
                <a:solidFill>
                  <a:srgbClr val="727272"/>
                </a:solidFill>
                <a:effectLst/>
              </a:rPr>
              <a:t>, A., Knutsson, K.A. and Messmer, E.M., 2023. Refractive surgery and dry eye. </a:t>
            </a:r>
            <a:r>
              <a:rPr lang="en-GB" sz="1100" b="0" i="1" dirty="0">
                <a:solidFill>
                  <a:srgbClr val="727272"/>
                </a:solidFill>
                <a:effectLst/>
              </a:rPr>
              <a:t>European Journal of Ophthalmology</a:t>
            </a:r>
            <a:r>
              <a:rPr lang="en-GB" sz="1100" b="0" i="0" dirty="0">
                <a:solidFill>
                  <a:srgbClr val="727272"/>
                </a:solidFill>
                <a:effectLst/>
              </a:rPr>
              <a:t>, p.11206721231176312.</a:t>
            </a:r>
            <a:endParaRPr lang="en-GB" sz="1100" dirty="0">
              <a:solidFill>
                <a:srgbClr val="727272"/>
              </a:solidFill>
            </a:endParaRPr>
          </a:p>
        </p:txBody>
      </p:sp>
    </p:spTree>
    <p:extLst>
      <p:ext uri="{BB962C8B-B14F-4D97-AF65-F5344CB8AC3E}">
        <p14:creationId xmlns:p14="http://schemas.microsoft.com/office/powerpoint/2010/main" val="68906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rame">
  <a:themeElements>
    <a:clrScheme name="Custom 1">
      <a:dk1>
        <a:srgbClr val="262626"/>
      </a:dk1>
      <a:lt1>
        <a:sysClr val="window" lastClr="FFFFFF"/>
      </a:lt1>
      <a:dk2>
        <a:srgbClr val="3A3838"/>
      </a:dk2>
      <a:lt2>
        <a:srgbClr val="E7E6E6"/>
      </a:lt2>
      <a:accent1>
        <a:srgbClr val="4F99AB"/>
      </a:accent1>
      <a:accent2>
        <a:srgbClr val="ED7854"/>
      </a:accent2>
      <a:accent3>
        <a:srgbClr val="4E4E4E"/>
      </a:accent3>
      <a:accent4>
        <a:srgbClr val="FFC000"/>
      </a:accent4>
      <a:accent5>
        <a:srgbClr val="05457A"/>
      </a:accent5>
      <a:accent6>
        <a:srgbClr val="BCD978"/>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1_Frame">
  <a:themeElements>
    <a:clrScheme name="Custom 1">
      <a:dk1>
        <a:srgbClr val="262626"/>
      </a:dk1>
      <a:lt1>
        <a:sysClr val="window" lastClr="FFFFFF"/>
      </a:lt1>
      <a:dk2>
        <a:srgbClr val="3A3838"/>
      </a:dk2>
      <a:lt2>
        <a:srgbClr val="E7E6E6"/>
      </a:lt2>
      <a:accent1>
        <a:srgbClr val="4F99AB"/>
      </a:accent1>
      <a:accent2>
        <a:srgbClr val="ED7854"/>
      </a:accent2>
      <a:accent3>
        <a:srgbClr val="4E4E4E"/>
      </a:accent3>
      <a:accent4>
        <a:srgbClr val="FFC000"/>
      </a:accent4>
      <a:accent5>
        <a:srgbClr val="05457A"/>
      </a:accent5>
      <a:accent6>
        <a:srgbClr val="BCD978"/>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a48472d-5a56-40fe-9e45-12abee801fab">
      <Terms xmlns="http://schemas.microsoft.com/office/infopath/2007/PartnerControls"/>
    </lcf76f155ced4ddcb4097134ff3c332f>
    <TaxCatchAll xmlns="dba870f6-5ea1-43d4-9810-9044637065fe" xsi:nil="true"/>
    <ReviewedbyTeam xmlns="2a48472d-5a56-40fe-9e45-12abee801fab">false</ReviewedbyTeam>
    <ReviewedbyEdel xmlns="2a48472d-5a56-40fe-9e45-12abee801fab">false</ReviewedbyEdel>
    <Readyforreview xmlns="2a48472d-5a56-40fe-9e45-12abee801fab">Draft</Readyforreview>
    <_Flow_SignoffStatus xmlns="2a48472d-5a56-40fe-9e45-12abee801fa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9039F9800F9D4D9F3694D00C40A903" ma:contentTypeVersion="20" ma:contentTypeDescription="Create a new document." ma:contentTypeScope="" ma:versionID="d3e651f54559491c8ac3baeae7f6c975">
  <xsd:schema xmlns:xsd="http://www.w3.org/2001/XMLSchema" xmlns:xs="http://www.w3.org/2001/XMLSchema" xmlns:p="http://schemas.microsoft.com/office/2006/metadata/properties" xmlns:ns2="2a48472d-5a56-40fe-9e45-12abee801fab" xmlns:ns3="dba870f6-5ea1-43d4-9810-9044637065fe" targetNamespace="http://schemas.microsoft.com/office/2006/metadata/properties" ma:root="true" ma:fieldsID="32f2636e1087310e3c06570e045f4560" ns2:_="" ns3:_="">
    <xsd:import namespace="2a48472d-5a56-40fe-9e45-12abee801fab"/>
    <xsd:import namespace="dba870f6-5ea1-43d4-9810-9044637065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Readyforreview"/>
                <xsd:element ref="ns2:ReviewedbyTeam"/>
                <xsd:element ref="ns2:ReviewedbyEdel"/>
                <xsd:element ref="ns2:MediaServiceDateTaken" minOccurs="0"/>
                <xsd:element ref="ns2:MediaServiceObjectDetectorVersions" minOccurs="0"/>
                <xsd:element ref="ns2:MediaServiceOCR"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48472d-5a56-40fe-9e45-12abee801f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baba7ca-d3ad-4d69-941b-8c81e64a517b"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Readyforreview" ma:index="20" ma:displayName="Ready for review" ma:default="Draft" ma:format="Dropdown" ma:internalName="Readyforreview">
      <xsd:simpleType>
        <xsd:restriction base="dms:Choice">
          <xsd:enumeration value="Draft"/>
          <xsd:enumeration value="Ready To Review"/>
          <xsd:enumeration value="Feedback To Action"/>
          <xsd:enumeration value="Ready For Final Review"/>
          <xsd:enumeration value="Approved"/>
          <xsd:enumeration value="NA"/>
        </xsd:restriction>
      </xsd:simpleType>
    </xsd:element>
    <xsd:element name="ReviewedbyTeam" ma:index="21" ma:displayName="Reviewed by PM" ma:default="0" ma:format="Dropdown" ma:internalName="ReviewedbyTeam">
      <xsd:simpleType>
        <xsd:restriction base="dms:Boolean"/>
      </xsd:simpleType>
    </xsd:element>
    <xsd:element name="ReviewedbyEdel" ma:index="22" ma:displayName="Reviewed by Edel" ma:default="0" ma:format="Dropdown" ma:internalName="ReviewedbyEdel">
      <xsd:simpleType>
        <xsd:restriction base="dms:Boolean"/>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_Flow_SignoffStatus" ma:index="26" nillable="true" ma:displayName="Sign-off status" ma:internalName="Sign_x002d_off_x0020_status">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a870f6-5ea1-43d4-9810-9044637065f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50a766d0-f8e9-4e31-a86a-c7b779f5a377}" ma:internalName="TaxCatchAll" ma:showField="CatchAllData" ma:web="dba870f6-5ea1-43d4-9810-9044637065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BA08B1-C22D-4063-ACE7-47D5EDBD5F83}">
  <ds:schemaRefs>
    <ds:schemaRef ds:uri="http://schemas.microsoft.com/sharepoint/v3/contenttype/forms"/>
  </ds:schemaRefs>
</ds:datastoreItem>
</file>

<file path=customXml/itemProps2.xml><?xml version="1.0" encoding="utf-8"?>
<ds:datastoreItem xmlns:ds="http://schemas.openxmlformats.org/officeDocument/2006/customXml" ds:itemID="{D37C70D6-A5F9-4FF8-B0B9-CD5FF668E59A}">
  <ds:schemaRefs>
    <ds:schemaRef ds:uri="http://schemas.microsoft.com/office/2006/metadata/properties"/>
    <ds:schemaRef ds:uri="http://schemas.microsoft.com/office/infopath/2007/PartnerControls"/>
    <ds:schemaRef ds:uri="fcc66a64-ca71-4675-939a-57f8c238605d"/>
    <ds:schemaRef ds:uri="ed322f72-dc36-46ee-8e20-b5dbab4a7465"/>
    <ds:schemaRef ds:uri="2a48472d-5a56-40fe-9e45-12abee801fab"/>
    <ds:schemaRef ds:uri="dba870f6-5ea1-43d4-9810-9044637065fe"/>
  </ds:schemaRefs>
</ds:datastoreItem>
</file>

<file path=customXml/itemProps3.xml><?xml version="1.0" encoding="utf-8"?>
<ds:datastoreItem xmlns:ds="http://schemas.openxmlformats.org/officeDocument/2006/customXml" ds:itemID="{169DE4E9-754F-41C4-AA0D-7FC8F54AEB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48472d-5a56-40fe-9e45-12abee801fab"/>
    <ds:schemaRef ds:uri="dba870f6-5ea1-43d4-9810-9044637065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4180</TotalTime>
  <Words>1947</Words>
  <Application>Microsoft Office PowerPoint</Application>
  <PresentationFormat>Widescreen</PresentationFormat>
  <Paragraphs>86</Paragraphs>
  <Slides>16</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Corbel</vt:lpstr>
      <vt:lpstr>Corbel (Body)</vt:lpstr>
      <vt:lpstr>Helvetica</vt:lpstr>
      <vt:lpstr>Times New Roman</vt:lpstr>
      <vt:lpstr>Wingdings 2</vt:lpstr>
      <vt:lpstr>Frame</vt:lpstr>
      <vt:lpstr>1_Frame</vt:lpstr>
      <vt:lpstr>Ocular Surface Pre and Post Surgery</vt:lpstr>
      <vt:lpstr>What is Dry Eye Disease (DED)?¹</vt:lpstr>
      <vt:lpstr>Ocular surgeries1,2</vt:lpstr>
      <vt:lpstr>Keratorefractive surgery¹</vt:lpstr>
      <vt:lpstr>Keratorefractive surgery – pre op considerations¹</vt:lpstr>
      <vt:lpstr>Dry eye Management Strategies in Refractive Surgery Patients¹</vt:lpstr>
      <vt:lpstr>Pathophysiology of Dry Eye Disease after refractive Surgery¹</vt:lpstr>
      <vt:lpstr>Pathophysiology of Dry Eye Disease after refractive Surgery¹</vt:lpstr>
      <vt:lpstr>Pathophysiology of Dry Eye Disease after refractive Surgery¹</vt:lpstr>
      <vt:lpstr>Cataract Surgery</vt:lpstr>
      <vt:lpstr>Cataract Surgery</vt:lpstr>
      <vt:lpstr>Cataract Surgery</vt:lpstr>
      <vt:lpstr>Cataract Surgery¹</vt:lpstr>
      <vt:lpstr>Pre, peri and post-surgery¹</vt:lpstr>
      <vt:lpstr> TFOS DEWS II Report provides a great overview of DED related to surgery¹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Ocular surface pre and post surgery</dc:title>
  <dc:creator>Inderpreet Uppal</dc:creator>
  <cp:lastModifiedBy>Daniel Achilles</cp:lastModifiedBy>
  <cp:revision>98</cp:revision>
  <dcterms:created xsi:type="dcterms:W3CDTF">2023-05-17T10:01:11Z</dcterms:created>
  <dcterms:modified xsi:type="dcterms:W3CDTF">2025-02-21T13:04:26Z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0x010100869039F9800F9D4D9F3694D00C40A903</vt:lpwstr>
  </property>
</Properties>
</file>