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9" r:id="rId5"/>
    <p:sldMasterId id="2147483707" r:id="rId6"/>
    <p:sldMasterId id="2147483725" r:id="rId7"/>
  </p:sldMasterIdLst>
  <p:notesMasterIdLst>
    <p:notesMasterId r:id="rId25"/>
  </p:notesMasterIdLst>
  <p:sldIdLst>
    <p:sldId id="262" r:id="rId8"/>
    <p:sldId id="280" r:id="rId9"/>
    <p:sldId id="1794" r:id="rId10"/>
    <p:sldId id="1795" r:id="rId11"/>
    <p:sldId id="1796" r:id="rId12"/>
    <p:sldId id="1797" r:id="rId13"/>
    <p:sldId id="1798" r:id="rId14"/>
    <p:sldId id="1799" r:id="rId15"/>
    <p:sldId id="1800" r:id="rId16"/>
    <p:sldId id="1801" r:id="rId17"/>
    <p:sldId id="4531" r:id="rId18"/>
    <p:sldId id="277" r:id="rId19"/>
    <p:sldId id="291" r:id="rId20"/>
    <p:sldId id="4528" r:id="rId21"/>
    <p:sldId id="4529" r:id="rId22"/>
    <p:sldId id="4530" r:id="rId23"/>
    <p:sldId id="453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8A8"/>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92" autoAdjust="0"/>
  </p:normalViewPr>
  <p:slideViewPr>
    <p:cSldViewPr snapToGrid="0">
      <p:cViewPr varScale="1">
        <p:scale>
          <a:sx n="73" d="100"/>
          <a:sy n="73" d="100"/>
        </p:scale>
        <p:origin x="8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AA896-DCD2-4E26-844D-05585BEC6620}" type="datetimeFigureOut">
              <a:rPr lang="en-GB" smtClean="0"/>
              <a:t>08/09/2024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321B6-FCCC-45B1-A108-CD5ED67230EC}" type="slidenum">
              <a:rPr lang="en-GB" smtClean="0"/>
              <a:t>‹#›</a:t>
            </a:fld>
            <a:endParaRPr lang="en-GB"/>
          </a:p>
        </p:txBody>
      </p:sp>
    </p:spTree>
    <p:extLst>
      <p:ext uri="{BB962C8B-B14F-4D97-AF65-F5344CB8AC3E}">
        <p14:creationId xmlns:p14="http://schemas.microsoft.com/office/powerpoint/2010/main" val="373097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001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8732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sz="4000" spc="-39"/>
            </a:pPr>
            <a:r>
              <a:rPr kumimoji="0" lang="en-GB" sz="1200" b="0" i="0" u="none" strike="noStrike" kern="1200" cap="none" spc="-39" normalizeH="0" baseline="0" noProof="0" dirty="0">
                <a:ln>
                  <a:noFill/>
                </a:ln>
                <a:solidFill>
                  <a:srgbClr val="05457A"/>
                </a:solidFill>
                <a:effectLst/>
                <a:uLnTx/>
                <a:uFillTx/>
                <a:latin typeface="Nunito Sans" pitchFamily="2" charset="0"/>
                <a:ea typeface="+mn-ea"/>
                <a:cs typeface="Arial" panose="020B0604020202020204" pitchFamily="34" charset="0"/>
              </a:rPr>
              <a:t>Current thinking</a:t>
            </a:r>
          </a:p>
          <a:p>
            <a:pPr marL="0" marR="0" lvl="0" indent="0" algn="l" defTabSz="457200" rtl="0" eaLnBrk="1" fontAlgn="auto" latinLnBrk="0" hangingPunct="1">
              <a:lnSpc>
                <a:spcPct val="100000"/>
              </a:lnSpc>
              <a:spcBef>
                <a:spcPts val="1000"/>
              </a:spcBef>
              <a:spcAft>
                <a:spcPts val="0"/>
              </a:spcAft>
              <a:buClrTx/>
              <a:buSzPct val="75000"/>
              <a:buNone/>
              <a:tabLst/>
              <a:defRPr sz="4000" b="0" spc="0">
                <a:latin typeface="Helvetica Light"/>
                <a:ea typeface="Helvetica Light"/>
                <a:cs typeface="Helvetica Light"/>
                <a:sym typeface="Helvetica Light"/>
              </a:defRPr>
            </a:pPr>
            <a:r>
              <a:rPr kumimoji="0" lang="en-GB" sz="1200" b="0" i="0" u="none" strike="noStrike" kern="1200" cap="none" spc="0" normalizeH="0" baseline="0" noProof="0" dirty="0">
                <a:ln>
                  <a:noFill/>
                </a:ln>
                <a:solidFill>
                  <a:srgbClr val="05457A"/>
                </a:solidFill>
                <a:effectLst/>
                <a:uLnTx/>
                <a:uFillTx/>
                <a:latin typeface="Helvetica Light"/>
                <a:sym typeface="Helvetica Light"/>
              </a:rPr>
              <a:t>5 minutes of heat @40 degrees increases tear film lipid layer thickness by 80% in MGD patients</a:t>
            </a:r>
            <a:endParaRPr lang="en-GB" dirty="0">
              <a:latin typeface="Helvetica Light"/>
            </a:endParaRPr>
          </a:p>
          <a:p>
            <a:r>
              <a:rPr lang="en-GB" dirty="0"/>
              <a:t>Olson </a:t>
            </a:r>
            <a:r>
              <a:rPr lang="en-GB" dirty="0" err="1"/>
              <a:t>Korb</a:t>
            </a:r>
            <a:r>
              <a:rPr lang="en-GB" dirty="0"/>
              <a:t> Greiner. Increase in tear film lipid layer thickness following treatment with warm compresses in patients with meibomian gland dysfunction. Eye Contact lens. 2003;29:96-99</a:t>
            </a:r>
          </a:p>
          <a:p>
            <a:r>
              <a:rPr lang="en-GB" dirty="0"/>
              <a:t>DEWS II</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94909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DEWS II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65340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DEWS II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429223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595959"/>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3115890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Rectangle 8">
            <a:extLst>
              <a:ext uri="{FF2B5EF4-FFF2-40B4-BE49-F238E27FC236}">
                <a16:creationId xmlns:a16="http://schemas.microsoft.com/office/drawing/2014/main" id="{74FBD283-F665-ED5F-B176-3619EBC64905}"/>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pic>
        <p:nvPicPr>
          <p:cNvPr id="10" name="Graphic 9">
            <a:extLst>
              <a:ext uri="{FF2B5EF4-FFF2-40B4-BE49-F238E27FC236}">
                <a16:creationId xmlns:a16="http://schemas.microsoft.com/office/drawing/2014/main" id="{4353B52F-184E-AED9-8646-F71992F58A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38971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939ECF6A-1D27-4F98-9958-F8A586827CBC}" type="datetime1">
              <a:rPr lang="en-GB" noProof="0" smtClean="0"/>
              <a:t>08/09/2024</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E31375A4-56A4-47D6-9801-1991572033F7}" type="slidenum">
              <a:rPr lang="en-GB" noProof="0" smtClean="0"/>
              <a:t>‹#›</a:t>
            </a:fld>
            <a:endParaRPr lang="en-GB" noProof="0" dirty="0"/>
          </a:p>
        </p:txBody>
      </p:sp>
      <p:pic>
        <p:nvPicPr>
          <p:cNvPr id="4" name="Graphic 3">
            <a:extLst>
              <a:ext uri="{FF2B5EF4-FFF2-40B4-BE49-F238E27FC236}">
                <a16:creationId xmlns:a16="http://schemas.microsoft.com/office/drawing/2014/main" id="{384C895D-146B-8EAF-CF79-08191DF726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29885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C240C1A4-CA2B-46A3-9545-DE924E99ED4A}" type="datetime1">
              <a:rPr lang="en-GB" noProof="0" smtClean="0"/>
              <a:t>08/09/2024</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E31375A4-56A4-47D6-9801-1991572033F7}" type="slidenum">
              <a:rPr lang="en-GB" noProof="0" smtClean="0"/>
              <a:t>‹#›</a:t>
            </a:fld>
            <a:endParaRPr lang="en-GB" noProof="0" dirty="0"/>
          </a:p>
        </p:txBody>
      </p:sp>
      <p:pic>
        <p:nvPicPr>
          <p:cNvPr id="4" name="Graphic 3">
            <a:extLst>
              <a:ext uri="{FF2B5EF4-FFF2-40B4-BE49-F238E27FC236}">
                <a16:creationId xmlns:a16="http://schemas.microsoft.com/office/drawing/2014/main" id="{29F686EF-429E-37BB-4740-5CE864DC28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42571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rgbClr val="4F9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chemeClr val="bg1"/>
                </a:solidFill>
              </a:defRPr>
            </a:lvl1pPr>
          </a:lstStyle>
          <a:p>
            <a:pPr rtl="0"/>
            <a:r>
              <a:rPr lang="en-US" noProof="0" dirty="0"/>
              <a:t>Click to edit Master title style</a:t>
            </a:r>
            <a:endParaRPr lang="en-GB" noProof="0"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pic>
        <p:nvPicPr>
          <p:cNvPr id="4" name="Graphic 3">
            <a:extLst>
              <a:ext uri="{FF2B5EF4-FFF2-40B4-BE49-F238E27FC236}">
                <a16:creationId xmlns:a16="http://schemas.microsoft.com/office/drawing/2014/main" id="{B07CB9C4-4186-3F8D-2D23-E99218ADB0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63432" y="5822246"/>
            <a:ext cx="2231158" cy="778215"/>
          </a:xfrm>
          <a:prstGeom prst="rect">
            <a:avLst/>
          </a:prstGeom>
        </p:spPr>
      </p:pic>
    </p:spTree>
    <p:extLst>
      <p:ext uri="{BB962C8B-B14F-4D97-AF65-F5344CB8AC3E}">
        <p14:creationId xmlns:p14="http://schemas.microsoft.com/office/powerpoint/2010/main" val="3656008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4F99AB"/>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title"/>
          </p:nvPr>
        </p:nvSpPr>
        <p:spPr>
          <a:xfrm>
            <a:off x="831850" y="717756"/>
            <a:ext cx="10515600" cy="1272048"/>
          </a:xfrm>
        </p:spPr>
        <p:txBody>
          <a:bodyPr rtlCol="0" anchor="b">
            <a:normAutofit/>
          </a:bodyPr>
          <a:lstStyle>
            <a:lvl1pPr algn="ctr">
              <a:defRPr sz="4400" spc="-50" baseline="0">
                <a:solidFill>
                  <a:schemeClr val="bg1"/>
                </a:solidFill>
              </a:defRPr>
            </a:lvl1pPr>
          </a:lstStyle>
          <a:p>
            <a:pPr rtl="0"/>
            <a:r>
              <a:rPr lang="en-US" noProof="0"/>
              <a:t>Click to edit Master title style</a:t>
            </a:r>
            <a:endParaRPr lang="en-GB" noProof="0" dirty="0"/>
          </a:p>
        </p:txBody>
      </p:sp>
      <p:sp>
        <p:nvSpPr>
          <p:cNvPr id="5" name="Text Placeholder 4"/>
          <p:cNvSpPr>
            <a:spLocks noGrp="1"/>
          </p:cNvSpPr>
          <p:nvPr>
            <p:ph type="body" sz="quarter" idx="10"/>
          </p:nvPr>
        </p:nvSpPr>
        <p:spPr>
          <a:xfrm>
            <a:off x="835025" y="2020977"/>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en-US" noProof="0" dirty="0"/>
              <a:t>Click to edit Master text styles</a:t>
            </a:r>
          </a:p>
        </p:txBody>
      </p:sp>
      <p:pic>
        <p:nvPicPr>
          <p:cNvPr id="3" name="Graphic 2">
            <a:extLst>
              <a:ext uri="{FF2B5EF4-FFF2-40B4-BE49-F238E27FC236}">
                <a16:creationId xmlns:a16="http://schemas.microsoft.com/office/drawing/2014/main" id="{D578B494-F2F2-E26B-A563-793DD6A6D3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4071" y="5584485"/>
            <a:ext cx="2231158" cy="778215"/>
          </a:xfrm>
          <a:prstGeom prst="rect">
            <a:avLst/>
          </a:prstGeom>
        </p:spPr>
      </p:pic>
    </p:spTree>
    <p:extLst>
      <p:ext uri="{BB962C8B-B14F-4D97-AF65-F5344CB8AC3E}">
        <p14:creationId xmlns:p14="http://schemas.microsoft.com/office/powerpoint/2010/main" val="1967704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rtlCol="0" anchor="b">
            <a:normAutofit/>
          </a:bodyPr>
          <a:lstStyle>
            <a:lvl1pPr>
              <a:defRPr sz="3000"/>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530352" y="457200"/>
            <a:ext cx="7242111" cy="5715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8151812" y="4590288"/>
            <a:ext cx="3514564" cy="1581912"/>
          </a:xfrm>
        </p:spPr>
        <p:txBody>
          <a:bodyPr rtlCol="0"/>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D37D65EE-CC7E-4C02-8D6D-12356B202B9F}" type="datetime1">
              <a:rPr lang="en-GB" noProof="0" smtClean="0"/>
              <a:t>08/09/2024</a:t>
            </a:fld>
            <a:endParaRPr lang="en-GB" noProof="0" dirty="0"/>
          </a:p>
        </p:txBody>
      </p:sp>
      <p:sp>
        <p:nvSpPr>
          <p:cNvPr id="7" name="Slide Number Placeholder 6"/>
          <p:cNvSpPr>
            <a:spLocks noGrp="1"/>
          </p:cNvSpPr>
          <p:nvPr>
            <p:ph type="sldNum" sz="quarter" idx="12"/>
          </p:nvPr>
        </p:nvSpPr>
        <p:spPr/>
        <p:txBody>
          <a:bodyPr rtlCol="0"/>
          <a:lstStyle/>
          <a:p>
            <a:pPr rtl="0"/>
            <a:fld id="{E31375A4-56A4-47D6-9801-1991572033F7}" type="slidenum">
              <a:rPr lang="en-GB" noProof="0" smtClean="0"/>
              <a:t>‹#›</a:t>
            </a:fld>
            <a:endParaRPr lang="en-GB" noProof="0" dirty="0"/>
          </a:p>
        </p:txBody>
      </p:sp>
      <p:pic>
        <p:nvPicPr>
          <p:cNvPr id="8" name="Graphic 7">
            <a:extLst>
              <a:ext uri="{FF2B5EF4-FFF2-40B4-BE49-F238E27FC236}">
                <a16:creationId xmlns:a16="http://schemas.microsoft.com/office/drawing/2014/main" id="{0F0AAC02-8A42-0F1E-7EB4-3FC128A57A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243881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dirty="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pic>
        <p:nvPicPr>
          <p:cNvPr id="5" name="Graphic 4">
            <a:extLst>
              <a:ext uri="{FF2B5EF4-FFF2-40B4-BE49-F238E27FC236}">
                <a16:creationId xmlns:a16="http://schemas.microsoft.com/office/drawing/2014/main" id="{B9858962-9321-5E64-D83A-D5B36F7431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2361" y="76189"/>
            <a:ext cx="1663200" cy="580114"/>
          </a:xfrm>
          <a:prstGeom prst="rect">
            <a:avLst/>
          </a:prstGeom>
        </p:spPr>
      </p:pic>
    </p:spTree>
    <p:extLst>
      <p:ext uri="{BB962C8B-B14F-4D97-AF65-F5344CB8AC3E}">
        <p14:creationId xmlns:p14="http://schemas.microsoft.com/office/powerpoint/2010/main" val="18682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9/8/2024</a:t>
            </a:fld>
            <a:endParaRPr kumimoji="0" lang="en-US"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0133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4F99AB"/>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831850" y="717756"/>
            <a:ext cx="10515600" cy="1272048"/>
          </a:xfrm>
        </p:spPr>
        <p:txBody>
          <a:bodyPr rtlCol="0" anchor="b">
            <a:normAutofit/>
          </a:bodyPr>
          <a:lstStyle>
            <a:lvl1pPr algn="ctr">
              <a:defRPr sz="4400" spc="-50" baseline="0">
                <a:solidFill>
                  <a:schemeClr val="bg1"/>
                </a:solidFill>
              </a:defRPr>
            </a:lvl1pPr>
          </a:lstStyle>
          <a:p>
            <a:pPr rtl="0"/>
            <a:r>
              <a:rPr lang="en-US" noProof="0"/>
              <a:t>Click to edit Master title style</a:t>
            </a:r>
            <a:endParaRPr lang="en-GB" noProof="0"/>
          </a:p>
        </p:txBody>
      </p:sp>
      <p:sp>
        <p:nvSpPr>
          <p:cNvPr id="5" name="Text Placeholder 4"/>
          <p:cNvSpPr>
            <a:spLocks noGrp="1"/>
          </p:cNvSpPr>
          <p:nvPr>
            <p:ph type="body" sz="quarter" idx="10"/>
          </p:nvPr>
        </p:nvSpPr>
        <p:spPr>
          <a:xfrm>
            <a:off x="835025" y="2020977"/>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en-US" noProof="0"/>
              <a:t>Click to edit Master text styles</a:t>
            </a:r>
          </a:p>
        </p:txBody>
      </p:sp>
      <p:pic>
        <p:nvPicPr>
          <p:cNvPr id="3" name="Graphic 2">
            <a:extLst>
              <a:ext uri="{FF2B5EF4-FFF2-40B4-BE49-F238E27FC236}">
                <a16:creationId xmlns:a16="http://schemas.microsoft.com/office/drawing/2014/main" id="{D578B494-F2F2-E26B-A563-793DD6A6D3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4071" y="5584485"/>
            <a:ext cx="2231158" cy="778215"/>
          </a:xfrm>
          <a:prstGeom prst="rect">
            <a:avLst/>
          </a:prstGeom>
        </p:spPr>
      </p:pic>
    </p:spTree>
    <p:extLst>
      <p:ext uri="{BB962C8B-B14F-4D97-AF65-F5344CB8AC3E}">
        <p14:creationId xmlns:p14="http://schemas.microsoft.com/office/powerpoint/2010/main" val="1720658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46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FE6BCE8-7FDD-426F-B53B-55B3A248EC0F}"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7354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dirty="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148880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FE6BCE8-7FDD-426F-B53B-55B3A248EC0F}"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6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FE6BCE8-7FDD-426F-B53B-55B3A248EC0F}"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6"/>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99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FE6BCE8-7FDD-426F-B53B-55B3A248EC0F}"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21856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E7A9F9-586E-4325-A1D1-D543170C8335}"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7983684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FE6BCE8-7FDD-426F-B53B-55B3A248EC0F}"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390682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6"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6"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7D65EE-CC7E-4C02-8D6D-12356B202B9F}"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7583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8"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5"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33B972F-277A-4D31-BF8B-C348B9CCB24E}"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58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8"/>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8ED9485-6343-4C2C-A543-BFCF5D4CF942}"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0156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5129D19-7C21-4F3C-AA17-AC93B631D727}"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25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5"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9/8/2024</a:t>
            </a:fld>
            <a:endParaRPr kumimoji="0" lang="en-US"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140241" y="6537324"/>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5162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08/09/2024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a:t>‹#›</a:t>
            </a:fld>
            <a:endParaRPr lang="en-GB" noProof="0" dirty="0"/>
          </a:p>
        </p:txBody>
      </p:sp>
      <p:pic>
        <p:nvPicPr>
          <p:cNvPr id="7" name="Graphic 6">
            <a:extLst>
              <a:ext uri="{FF2B5EF4-FFF2-40B4-BE49-F238E27FC236}">
                <a16:creationId xmlns:a16="http://schemas.microsoft.com/office/drawing/2014/main" id="{AB3EF6CA-32DE-3B7C-68B3-C3323ACDFC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367001064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73112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9/8/2024</a:t>
            </a:fld>
            <a:endParaRPr kumimoji="0" lang="en-US"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399350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9/8/2024</a:t>
            </a:fld>
            <a:endParaRPr kumimoji="0" lang="en-US"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542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306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4F99AB"/>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31850" y="717756"/>
            <a:ext cx="10515600" cy="1272048"/>
          </a:xfrm>
        </p:spPr>
        <p:txBody>
          <a:bodyPr rtlCol="0" anchor="b">
            <a:normAutofit/>
          </a:bodyPr>
          <a:lstStyle>
            <a:lvl1pPr algn="ctr">
              <a:defRPr sz="4400" spc="-50" baseline="0">
                <a:solidFill>
                  <a:schemeClr val="bg1"/>
                </a:solidFill>
              </a:defRPr>
            </a:lvl1pPr>
          </a:lstStyle>
          <a:p>
            <a:pPr rtl="0"/>
            <a:r>
              <a:rPr lang="en-US" noProof="0"/>
              <a:t>Click to edit Master title style</a:t>
            </a:r>
            <a:endParaRPr lang="en-GB" noProof="0"/>
          </a:p>
        </p:txBody>
      </p:sp>
      <p:sp>
        <p:nvSpPr>
          <p:cNvPr id="5" name="Text Placeholder 4"/>
          <p:cNvSpPr>
            <a:spLocks noGrp="1"/>
          </p:cNvSpPr>
          <p:nvPr>
            <p:ph type="body" sz="quarter" idx="10"/>
          </p:nvPr>
        </p:nvSpPr>
        <p:spPr>
          <a:xfrm>
            <a:off x="835025" y="2020977"/>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en-US" noProof="0"/>
              <a:t>Click to edit Master text styles</a:t>
            </a:r>
          </a:p>
        </p:txBody>
      </p:sp>
      <p:pic>
        <p:nvPicPr>
          <p:cNvPr id="3" name="Graphic 2">
            <a:extLst>
              <a:ext uri="{FF2B5EF4-FFF2-40B4-BE49-F238E27FC236}">
                <a16:creationId xmlns:a16="http://schemas.microsoft.com/office/drawing/2014/main" id="{D578B494-F2F2-E26B-A563-793DD6A6D3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4071" y="5584485"/>
            <a:ext cx="2231158" cy="778215"/>
          </a:xfrm>
          <a:prstGeom prst="rect">
            <a:avLst/>
          </a:prstGeom>
        </p:spPr>
      </p:pic>
    </p:spTree>
    <p:extLst>
      <p:ext uri="{BB962C8B-B14F-4D97-AF65-F5344CB8AC3E}">
        <p14:creationId xmlns:p14="http://schemas.microsoft.com/office/powerpoint/2010/main" val="3543295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410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1679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3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6"/>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14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12844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rtl="0"/>
            <a:fld id="{F33B972F-277A-4D31-BF8B-C348B9CCB24E}" type="datetime1">
              <a:rPr lang="en-GB" noProof="0" smtClean="0"/>
              <a:t>08/09/2024</a:t>
            </a:fld>
            <a:endParaRPr lang="en-GB" noProof="0" dirty="0"/>
          </a:p>
        </p:txBody>
      </p:sp>
      <p:sp>
        <p:nvSpPr>
          <p:cNvPr id="9" name="Footer Placeholder 8"/>
          <p:cNvSpPr>
            <a:spLocks noGrp="1"/>
          </p:cNvSpPr>
          <p:nvPr>
            <p:ph type="ftr" sz="quarter" idx="11"/>
          </p:nvPr>
        </p:nvSpPr>
        <p:spPr/>
        <p:txBody>
          <a:bodyPr/>
          <a:lstStyle/>
          <a:p>
            <a:pPr rtl="0"/>
            <a:r>
              <a:rPr lang="en-GB" noProof="0"/>
              <a:t>Add a footer</a:t>
            </a:r>
            <a:endParaRPr lang="en-GB" noProof="0" dirty="0"/>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dirty="0"/>
          </a:p>
        </p:txBody>
      </p:sp>
      <p:pic>
        <p:nvPicPr>
          <p:cNvPr id="5" name="Graphic 4">
            <a:extLst>
              <a:ext uri="{FF2B5EF4-FFF2-40B4-BE49-F238E27FC236}">
                <a16:creationId xmlns:a16="http://schemas.microsoft.com/office/drawing/2014/main" id="{1E5A6C75-176D-E069-2C4D-2F432ADAF2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303600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292600787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308183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6"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6"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98412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8"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5"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81600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8"/>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08/09/2024</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078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08/09/2024</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66080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5"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9/8/2024</a:t>
            </a:fld>
            <a:endParaRPr lang="en-US"/>
          </a:p>
        </p:txBody>
      </p:sp>
      <p:sp>
        <p:nvSpPr>
          <p:cNvPr id="9" name="Footer Placeholder 8"/>
          <p:cNvSpPr>
            <a:spLocks noGrp="1"/>
          </p:cNvSpPr>
          <p:nvPr>
            <p:ph type="ftr" sz="quarter" idx="11"/>
          </p:nvPr>
        </p:nvSpPr>
        <p:spPr>
          <a:xfrm>
            <a:off x="3140241" y="6537324"/>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6160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173521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325192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0684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rtl="0"/>
            <a:fld id="{F8ED9485-6343-4C2C-A543-BFCF5D4CF942}" type="datetime1">
              <a:rPr lang="en-GB" noProof="0" smtClean="0"/>
              <a:t>08/09/2024</a:t>
            </a:fld>
            <a:endParaRPr lang="en-GB" noProof="0" dirty="0"/>
          </a:p>
        </p:txBody>
      </p:sp>
      <p:sp>
        <p:nvSpPr>
          <p:cNvPr id="11" name="Footer Placeholder 10"/>
          <p:cNvSpPr>
            <a:spLocks noGrp="1"/>
          </p:cNvSpPr>
          <p:nvPr>
            <p:ph type="ftr" sz="quarter" idx="11"/>
          </p:nvPr>
        </p:nvSpPr>
        <p:spPr/>
        <p:txBody>
          <a:bodyPr/>
          <a:lstStyle/>
          <a:p>
            <a:pPr rtl="0"/>
            <a:r>
              <a:rPr lang="en-GB" noProof="0"/>
              <a:t>Add a footer</a:t>
            </a:r>
            <a:endParaRPr lang="en-GB" noProof="0" dirty="0"/>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dirty="0"/>
          </a:p>
        </p:txBody>
      </p:sp>
      <p:pic>
        <p:nvPicPr>
          <p:cNvPr id="7" name="Graphic 6">
            <a:extLst>
              <a:ext uri="{FF2B5EF4-FFF2-40B4-BE49-F238E27FC236}">
                <a16:creationId xmlns:a16="http://schemas.microsoft.com/office/drawing/2014/main" id="{AC880A9B-1A63-DE46-1727-538E229171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297675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2700"/>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1752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noProof="0"/>
          </a:p>
        </p:txBody>
      </p:sp>
      <p:sp>
        <p:nvSpPr>
          <p:cNvPr id="2" name="Title 1"/>
          <p:cNvSpPr>
            <a:spLocks noGrp="1"/>
          </p:cNvSpPr>
          <p:nvPr>
            <p:ph type="ctrTitle"/>
          </p:nvPr>
        </p:nvSpPr>
        <p:spPr>
          <a:xfrm>
            <a:off x="533401"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1"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137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5" y="309986"/>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3"/>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2543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5" y="309986"/>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3"/>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4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5" y="309986"/>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3"/>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7"/>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5" y="309986"/>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127431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3196064368"/>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6" y="161693"/>
            <a:ext cx="1663173" cy="580105"/>
          </a:xfrm>
          <a:prstGeom prst="rect">
            <a:avLst/>
          </a:prstGeom>
        </p:spPr>
      </p:pic>
    </p:spTree>
    <p:extLst>
      <p:ext uri="{BB962C8B-B14F-4D97-AF65-F5344CB8AC3E}">
        <p14:creationId xmlns:p14="http://schemas.microsoft.com/office/powerpoint/2010/main" val="416451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7"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7"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72846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9"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6"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3350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rtl="0"/>
            <a:fld id="{65129D19-7C21-4F3C-AA17-AC93B631D727}" type="datetime1">
              <a:rPr lang="en-GB" noProof="0" smtClean="0"/>
              <a:t>08/09/2024</a:t>
            </a:fld>
            <a:endParaRPr lang="en-GB" noProof="0" dirty="0"/>
          </a:p>
        </p:txBody>
      </p:sp>
      <p:sp>
        <p:nvSpPr>
          <p:cNvPr id="7" name="Footer Placeholder 6"/>
          <p:cNvSpPr>
            <a:spLocks noGrp="1"/>
          </p:cNvSpPr>
          <p:nvPr>
            <p:ph type="ftr" sz="quarter" idx="11"/>
          </p:nvPr>
        </p:nvSpPr>
        <p:spPr/>
        <p:txBody>
          <a:bodyPr/>
          <a:lstStyle/>
          <a:p>
            <a:pPr rtl="0"/>
            <a:r>
              <a:rPr lang="en-GB" noProof="0"/>
              <a:t>Add a footer</a:t>
            </a:r>
            <a:endParaRPr lang="en-GB" noProof="0" dirty="0"/>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dirty="0"/>
          </a:p>
        </p:txBody>
      </p:sp>
      <p:pic>
        <p:nvPicPr>
          <p:cNvPr id="4" name="Graphic 3">
            <a:extLst>
              <a:ext uri="{FF2B5EF4-FFF2-40B4-BE49-F238E27FC236}">
                <a16:creationId xmlns:a16="http://schemas.microsoft.com/office/drawing/2014/main" id="{7554308D-5BE9-5F3F-88C6-13ED0886D5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393397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9"/>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08/09/2024</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3880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08/09/2024</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96935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6"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3"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9/8/2024</a:t>
            </a:fld>
            <a:endParaRPr lang="en-US"/>
          </a:p>
        </p:txBody>
      </p:sp>
      <p:sp>
        <p:nvSpPr>
          <p:cNvPr id="9" name="Footer Placeholder 8"/>
          <p:cNvSpPr>
            <a:spLocks noGrp="1"/>
          </p:cNvSpPr>
          <p:nvPr>
            <p:ph type="ftr" sz="quarter" idx="11"/>
          </p:nvPr>
        </p:nvSpPr>
        <p:spPr>
          <a:xfrm>
            <a:off x="3140242" y="6537325"/>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4466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noProof="0"/>
          </a:p>
        </p:txBody>
      </p:sp>
      <p:sp>
        <p:nvSpPr>
          <p:cNvPr id="2" name="Title 1"/>
          <p:cNvSpPr>
            <a:spLocks noGrp="1"/>
          </p:cNvSpPr>
          <p:nvPr>
            <p:ph type="title"/>
          </p:nvPr>
        </p:nvSpPr>
        <p:spPr>
          <a:xfrm>
            <a:off x="8532814"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1"/>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4"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387132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6" y="161693"/>
            <a:ext cx="1663173" cy="580105"/>
          </a:xfrm>
          <a:prstGeom prst="rect">
            <a:avLst/>
          </a:prstGeom>
        </p:spPr>
      </p:pic>
    </p:spTree>
    <p:extLst>
      <p:ext uri="{BB962C8B-B14F-4D97-AF65-F5344CB8AC3E}">
        <p14:creationId xmlns:p14="http://schemas.microsoft.com/office/powerpoint/2010/main" val="17019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604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740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08/09/2024</a:t>
            </a:fld>
            <a:endParaRPr lang="en-GB" noProof="0" dirty="0"/>
          </a:p>
        </p:txBody>
      </p:sp>
      <p:sp>
        <p:nvSpPr>
          <p:cNvPr id="9" name="Footer Placeholder 8"/>
          <p:cNvSpPr>
            <a:spLocks noGrp="1"/>
          </p:cNvSpPr>
          <p:nvPr>
            <p:ph type="ftr" sz="quarter" idx="11"/>
          </p:nvPr>
        </p:nvSpPr>
        <p:spPr/>
        <p:txBody>
          <a:bodyPr/>
          <a:lstStyle/>
          <a:p>
            <a:pPr rtl="0"/>
            <a:r>
              <a:rPr lang="en-GB" noProof="0"/>
              <a:t>Add a footer</a:t>
            </a:r>
            <a:endParaRPr lang="en-GB" noProof="0" dirty="0"/>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dirty="0"/>
          </a:p>
        </p:txBody>
      </p:sp>
      <p:pic>
        <p:nvPicPr>
          <p:cNvPr id="5" name="Graphic 4">
            <a:extLst>
              <a:ext uri="{FF2B5EF4-FFF2-40B4-BE49-F238E27FC236}">
                <a16:creationId xmlns:a16="http://schemas.microsoft.com/office/drawing/2014/main" id="{A86A406B-D0D6-20CD-96E6-840B07497F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08" y="78656"/>
            <a:ext cx="1663173" cy="580105"/>
          </a:xfrm>
          <a:prstGeom prst="rect">
            <a:avLst/>
          </a:prstGeom>
        </p:spPr>
      </p:pic>
    </p:spTree>
    <p:extLst>
      <p:ext uri="{BB962C8B-B14F-4D97-AF65-F5344CB8AC3E}">
        <p14:creationId xmlns:p14="http://schemas.microsoft.com/office/powerpoint/2010/main" val="252654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9/8/2024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5" name="Rectangle 4">
            <a:extLst>
              <a:ext uri="{FF2B5EF4-FFF2-40B4-BE49-F238E27FC236}">
                <a16:creationId xmlns:a16="http://schemas.microsoft.com/office/drawing/2014/main" id="{D242B0F9-50F9-149A-E23B-659ACBE68D4C}"/>
              </a:ext>
            </a:extLst>
          </p:cNvPr>
          <p:cNvSpPr/>
          <p:nvPr userDrawn="1"/>
        </p:nvSpPr>
        <p:spPr>
          <a:xfrm>
            <a:off x="8153400" y="0"/>
            <a:ext cx="4038600" cy="6858000"/>
          </a:xfrm>
          <a:prstGeom prst="rect">
            <a:avLst/>
          </a:prstGeom>
          <a:solidFill>
            <a:srgbClr val="4F9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pic>
        <p:nvPicPr>
          <p:cNvPr id="7" name="Graphic 6">
            <a:extLst>
              <a:ext uri="{FF2B5EF4-FFF2-40B4-BE49-F238E27FC236}">
                <a16:creationId xmlns:a16="http://schemas.microsoft.com/office/drawing/2014/main" id="{7B4F13C2-AEED-B2BA-9A7A-3E86E28C47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2361" y="76189"/>
            <a:ext cx="1663200" cy="580114"/>
          </a:xfrm>
          <a:prstGeom prst="rect">
            <a:avLst/>
          </a:prstGeom>
        </p:spPr>
      </p:pic>
    </p:spTree>
    <p:extLst>
      <p:ext uri="{BB962C8B-B14F-4D97-AF65-F5344CB8AC3E}">
        <p14:creationId xmlns:p14="http://schemas.microsoft.com/office/powerpoint/2010/main" val="79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F2E7A9F9-586E-4325-A1D1-D543170C8335}" type="datetime1">
              <a:rPr lang="en-GB" noProof="0" smtClean="0"/>
              <a:t>08/09/2024</a:t>
            </a:fld>
            <a:endParaRPr lang="en-GB" noProof="0"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r>
              <a:rPr lang="en-GB" noProof="0"/>
              <a:t>Add a footer</a:t>
            </a:r>
            <a:endParaRPr lang="en-GB" noProof="0"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E31375A4-56A4-47D6-9801-1991572033F7}" type="slidenum">
              <a:rPr lang="en-GB" noProof="0" smtClean="0"/>
              <a:pPr/>
              <a:t>‹#›</a:t>
            </a:fld>
            <a:endParaRPr lang="en-GB" noProof="0" dirty="0"/>
          </a:p>
        </p:txBody>
      </p:sp>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853432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Placeholder 1"/>
          <p:cNvSpPr>
            <a:spLocks noGrp="1"/>
          </p:cNvSpPr>
          <p:nvPr>
            <p:ph type="title"/>
          </p:nvPr>
        </p:nvSpPr>
        <p:spPr>
          <a:xfrm>
            <a:off x="114301" y="1300006"/>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0"/>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5"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2"/>
            <a:ext cx="2337860" cy="365125"/>
          </a:xfrm>
          <a:prstGeom prst="rect">
            <a:avLst/>
          </a:prstGeom>
        </p:spPr>
        <p:txBody>
          <a:bodyPr vert="horz" lIns="91440" tIns="45720" rIns="91440" bIns="45720" rtlCol="0" anchor="ctr"/>
          <a:lstStyle>
            <a:lvl1pPr algn="l">
              <a:defRPr sz="11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2E7A9F9-586E-4325-A1D1-D543170C8335}" type="datetime1">
              <a:rPr kumimoji="0" lang="en-GB" sz="11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08/09/2024</a:t>
            </a:fld>
            <a:endParaRPr kumimoji="0" lang="en-GB" sz="1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61073" y="6537324"/>
            <a:ext cx="1530927" cy="365125"/>
          </a:xfrm>
          <a:prstGeom prst="rect">
            <a:avLst/>
          </a:prstGeom>
        </p:spPr>
        <p:txBody>
          <a:bodyPr vert="horz" lIns="91440" tIns="45720" rIns="91440" bIns="45720" rtlCol="0" anchor="ctr"/>
          <a:lstStyle>
            <a:lvl1pPr algn="r">
              <a:defRPr sz="1200" b="1">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053952" y="6537325"/>
            <a:ext cx="6752233" cy="365125"/>
          </a:xfrm>
          <a:prstGeom prst="rect">
            <a:avLst/>
          </a:prstGeom>
        </p:spPr>
        <p:txBody>
          <a:bodyPr vert="horz" lIns="91440" tIns="45720" rIns="91440" bIns="45720" rtlCol="0" anchor="ctr"/>
          <a:lstStyle>
            <a:lvl1pPr algn="l">
              <a:defRPr sz="11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orbel" panose="020B0503020204020204"/>
                <a:ea typeface="+mn-ea"/>
                <a:cs typeface="+mn-cs"/>
              </a:rPr>
              <a:t>Add a footer</a:t>
            </a:r>
          </a:p>
        </p:txBody>
      </p:sp>
    </p:spTree>
    <p:extLst>
      <p:ext uri="{BB962C8B-B14F-4D97-AF65-F5344CB8AC3E}">
        <p14:creationId xmlns:p14="http://schemas.microsoft.com/office/powerpoint/2010/main" val="15302554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2" name="Title Placeholder 1"/>
          <p:cNvSpPr>
            <a:spLocks noGrp="1"/>
          </p:cNvSpPr>
          <p:nvPr>
            <p:ph type="title"/>
          </p:nvPr>
        </p:nvSpPr>
        <p:spPr>
          <a:xfrm>
            <a:off x="114301" y="1300006"/>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0"/>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5"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2"/>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08/09/2024</a:t>
            </a:fld>
            <a:endParaRPr lang="en-GB"/>
          </a:p>
        </p:txBody>
      </p:sp>
      <p:sp>
        <p:nvSpPr>
          <p:cNvPr id="6" name="Slide Number Placeholder 5"/>
          <p:cNvSpPr>
            <a:spLocks noGrp="1"/>
          </p:cNvSpPr>
          <p:nvPr>
            <p:ph type="sldNum" sz="quarter" idx="4"/>
          </p:nvPr>
        </p:nvSpPr>
        <p:spPr>
          <a:xfrm>
            <a:off x="10661073" y="6537324"/>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2" y="6537325"/>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36201007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noProof="0">
              <a:solidFill>
                <a:schemeClr val="bg1"/>
              </a:solidFill>
            </a:endParaRPr>
          </a:p>
        </p:txBody>
      </p:sp>
      <p:sp>
        <p:nvSpPr>
          <p:cNvPr id="2" name="Title Placeholder 1"/>
          <p:cNvSpPr>
            <a:spLocks noGrp="1"/>
          </p:cNvSpPr>
          <p:nvPr>
            <p:ph type="title"/>
          </p:nvPr>
        </p:nvSpPr>
        <p:spPr>
          <a:xfrm>
            <a:off x="114301" y="1300007"/>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1"/>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6"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3"/>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08/09/2024</a:t>
            </a:fld>
            <a:endParaRPr lang="en-GB"/>
          </a:p>
        </p:txBody>
      </p:sp>
      <p:sp>
        <p:nvSpPr>
          <p:cNvPr id="6" name="Slide Number Placeholder 5"/>
          <p:cNvSpPr>
            <a:spLocks noGrp="1"/>
          </p:cNvSpPr>
          <p:nvPr>
            <p:ph type="sldNum" sz="quarter" idx="4"/>
          </p:nvPr>
        </p:nvSpPr>
        <p:spPr>
          <a:xfrm>
            <a:off x="10661074" y="6537325"/>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3" y="6537326"/>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41554095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file:////Users/aoiffekerrigan/Desktop/AKD%20Jobs/0906%20&#8211;%20Scope%20&#8211;%20VE%20Slide%20Deck%20Creation/Graphics/icon_hydrate.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Users/aoiffekerrigan/Desktop/AKD%20Jobs/0906%20&#8211;%20Scope%20&#8211;%20VE%20Slide%20Deck%20Creation/Graphics/icon_heat.png" TargetMode="External"/><Relationship Id="rId7" Type="http://schemas.openxmlformats.org/officeDocument/2006/relationships/image" Target="file:////Users/aoiffekerrigan/Desktop/AKD%20Jobs/0906%20&#8211;%20Scope%20&#8211;%20VE%20Slide%20Deck%20Creation/Graphics/icon_hydrate.png"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file:////Users/aoiffekerrigan/Desktop/AKD%20Jobs/0906%20&#8211;%20Scope%20&#8211;%20VE%20Slide%20Deck%20Creation/Graphics/icon_cleanse.png"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15.jpeg"/><Relationship Id="rId4" Type="http://schemas.openxmlformats.org/officeDocument/2006/relationships/image" Target="file:////Users/aoiffekerrigan/Desktop/AKD%20Jobs/0906%20&#8211;%20Scope%20&#8211;%20VE%20Slide%20Deck%20Creation/Graphics/icon_heat.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file:////Users/aoiffekerrigan/Desktop/AKD%20Jobs/0906%20&#8211;%20Scope%20&#8211;%20VE%20Slide%20Deck%20Creation/Graphics/icon_cleanse.png" TargetMode="External"/><Relationship Id="rId3" Type="http://schemas.openxmlformats.org/officeDocument/2006/relationships/image" Target="../media/image16.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file:////Users/aoiffekerrigan/Desktop/AKD%20Jobs/0906%20&#8211;%20Scope%20&#8211;%20VE%20Slide%20Deck%20Creation/Graphics/icon_dews_5.png" TargetMode="External"/><Relationship Id="rId5" Type="http://schemas.openxmlformats.org/officeDocument/2006/relationships/image" Target="../media/image17.png"/><Relationship Id="rId4" Type="http://schemas.openxmlformats.org/officeDocument/2006/relationships/image" Target="file:////Users/aoiffekerrigan/Desktop/AKD%20Jobs/0906%20&#8211;%20Scope%20&#8211;%20VE%20Slide%20Deck%20Creation/Graphics/photo_cleanse.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file:////Users/aoiffekerrigan/Desktop/AKD%20Jobs/0906%20&#8211;%20Scope%20&#8211;%20VE%20Slide%20Deck%20Creation/Graphics/icon_dews_5.png" TargetMode="External"/><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17.png"/><Relationship Id="rId5" Type="http://schemas.openxmlformats.org/officeDocument/2006/relationships/image" Target="../media/image18.jpg"/><Relationship Id="rId4" Type="http://schemas.openxmlformats.org/officeDocument/2006/relationships/image" Target="file:////Users/aoiffekerrigan/Desktop/AKD%20Jobs/0906%20&#8211;%20Scope%20&#8211;%20VE%20Slide%20Deck%20Creation/Graphics/icon_hydrate.p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file:////Users/aoiffekerrigan/Desktop/AKD%20Jobs/0906%20&#8211;%20Scope%20&#8211;%20VE%20Slide%20Deck%20Creation/Graphics/graphic_what_is_dry_eye_disease.png" TargetMode="External"/><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3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Placeholder 32" descr="Close-up of a person's eye">
            <a:extLst>
              <a:ext uri="{FF2B5EF4-FFF2-40B4-BE49-F238E27FC236}">
                <a16:creationId xmlns:a16="http://schemas.microsoft.com/office/drawing/2014/main" id="{FA8D63FD-0632-ECFC-E2E6-9CC985421601}"/>
              </a:ext>
            </a:extLst>
          </p:cNvPr>
          <p:cNvPicPr>
            <a:picLocks noGrp="1" noChangeAspect="1"/>
          </p:cNvPicPr>
          <p:nvPr>
            <p:ph type="pic" idx="12"/>
          </p:nvPr>
        </p:nvPicPr>
        <p:blipFill rotWithShape="1">
          <a:blip r:embed="rId3" cstate="print">
            <a:extLst>
              <a:ext uri="{28A0092B-C50C-407E-A947-70E740481C1C}">
                <a14:useLocalDpi xmlns:a14="http://schemas.microsoft.com/office/drawing/2010/main" val="0"/>
              </a:ext>
            </a:extLst>
          </a:blip>
          <a:srcRect l="43588" t="-154" b="154"/>
          <a:stretch/>
        </p:blipFill>
        <p:spPr>
          <a:xfrm>
            <a:off x="8168640" y="1"/>
            <a:ext cx="4023360" cy="4745736"/>
          </a:xfrm>
        </p:spPr>
      </p:pic>
      <p:pic>
        <p:nvPicPr>
          <p:cNvPr id="31" name="Picture Placeholder 30" descr="A person looking at a computer&#10;&#10;Description automatically generated">
            <a:extLst>
              <a:ext uri="{FF2B5EF4-FFF2-40B4-BE49-F238E27FC236}">
                <a16:creationId xmlns:a16="http://schemas.microsoft.com/office/drawing/2014/main" id="{6C58A85A-6B12-9136-CF03-FB6A0A61A388}"/>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21741" r="21741"/>
          <a:stretch>
            <a:fillRect/>
          </a:stretch>
        </p:blipFill>
        <p:spPr/>
      </p:pic>
      <p:pic>
        <p:nvPicPr>
          <p:cNvPr id="29" name="Picture Placeholder 28" descr="A person touching her face&#10;&#10;Description automatically generated">
            <a:extLst>
              <a:ext uri="{FF2B5EF4-FFF2-40B4-BE49-F238E27FC236}">
                <a16:creationId xmlns:a16="http://schemas.microsoft.com/office/drawing/2014/main" id="{50936C32-9825-A0BA-5CC1-A10F7A9B9116}"/>
              </a:ext>
            </a:extLst>
          </p:cNvPr>
          <p:cNvPicPr>
            <a:picLocks noGrp="1" noChangeAspect="1"/>
          </p:cNvPicPr>
          <p:nvPr>
            <p:ph type="pic" idx="10"/>
          </p:nvPr>
        </p:nvPicPr>
        <p:blipFill>
          <a:blip r:embed="rId5">
            <a:extLst>
              <a:ext uri="{28A0092B-C50C-407E-A947-70E740481C1C}">
                <a14:useLocalDpi xmlns:a14="http://schemas.microsoft.com/office/drawing/2010/main" val="0"/>
              </a:ext>
            </a:extLst>
          </a:blip>
          <a:srcRect l="22023" r="22023"/>
          <a:stretch>
            <a:fillRect/>
          </a:stretch>
        </p:blipFill>
        <p:spPr/>
      </p:pic>
      <p:sp>
        <p:nvSpPr>
          <p:cNvPr id="2" name="Title 1"/>
          <p:cNvSpPr>
            <a:spLocks noGrp="1"/>
          </p:cNvSpPr>
          <p:nvPr>
            <p:ph type="ctrTitle"/>
          </p:nvPr>
        </p:nvSpPr>
        <p:spPr/>
        <p:txBody>
          <a:bodyPr rtlCol="0"/>
          <a:lstStyle/>
          <a:p>
            <a:pPr algn="l" rtl="0"/>
            <a:r>
              <a:rPr lang="en-GB" dirty="0"/>
              <a:t>Dry Eye and Contact Lenses</a:t>
            </a:r>
          </a:p>
        </p:txBody>
      </p:sp>
      <p:sp>
        <p:nvSpPr>
          <p:cNvPr id="3" name="Subtitle 2">
            <a:extLst>
              <a:ext uri="{FF2B5EF4-FFF2-40B4-BE49-F238E27FC236}">
                <a16:creationId xmlns:a16="http://schemas.microsoft.com/office/drawing/2014/main" id="{EBDB1BAF-5651-CFA2-D957-D758D1254E0B}"/>
              </a:ext>
            </a:extLst>
          </p:cNvPr>
          <p:cNvSpPr>
            <a:spLocks noGrp="1"/>
          </p:cNvSpPr>
          <p:nvPr>
            <p:ph type="subTitle" idx="1"/>
          </p:nvPr>
        </p:nvSpPr>
        <p:spPr>
          <a:xfrm>
            <a:off x="533400" y="6043123"/>
            <a:ext cx="9102213" cy="571500"/>
          </a:xfrm>
        </p:spPr>
        <p:txBody>
          <a:bodyPr rtlCol="0"/>
          <a:lstStyle/>
          <a:p>
            <a:r>
              <a:rPr lang="en-GB" dirty="0"/>
              <a:t>Subtitle</a:t>
            </a:r>
            <a:endParaRPr lang="en-US" dirty="0"/>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Contact lenses and the meibomian glands</a:t>
            </a:r>
            <a:r>
              <a:rPr lang="en-GB" dirty="0">
                <a:latin typeface="Goudy Old Style" panose="02020502050305020303" pitchFamily="18" charset="0"/>
              </a:rPr>
              <a:t>¹</a:t>
            </a:r>
            <a:endParaRPr lang="en-GB" dirty="0"/>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Studies show patients who had worn contact lenses for longer periods of time show about a two-fold greater meibomian gland dropout or alteration than those who wore them for shorter periods of time. </a:t>
            </a:r>
          </a:p>
          <a:p>
            <a:r>
              <a:rPr lang="en-GB" dirty="0"/>
              <a:t>Higher modulus lenses show higher meibomian gland loss than those wearing lower modulus lenses. </a:t>
            </a:r>
          </a:p>
          <a:p>
            <a:r>
              <a:rPr lang="en-GB" dirty="0"/>
              <a:t>Worse meibum quality, reduced secretion, meibomian gland plugging and presence of foam at the meibomian gland orifice are associated with contact lens discomfort and a proactive approach should be taken to manage MGD earlier. </a:t>
            </a:r>
          </a:p>
        </p:txBody>
      </p:sp>
      <p:sp>
        <p:nvSpPr>
          <p:cNvPr id="5" name="TextBox 4">
            <a:extLst>
              <a:ext uri="{FF2B5EF4-FFF2-40B4-BE49-F238E27FC236}">
                <a16:creationId xmlns:a16="http://schemas.microsoft.com/office/drawing/2014/main" id="{7BFD79EE-13A7-A971-2BB2-77758AA28E28}"/>
              </a:ext>
            </a:extLst>
          </p:cNvPr>
          <p:cNvSpPr txBox="1"/>
          <p:nvPr/>
        </p:nvSpPr>
        <p:spPr>
          <a:xfrm>
            <a:off x="262464" y="5684665"/>
            <a:ext cx="10076033" cy="430887"/>
          </a:xfrm>
          <a:prstGeom prst="rect">
            <a:avLst/>
          </a:prstGeom>
          <a:noFill/>
        </p:spPr>
        <p:txBody>
          <a:bodyPr wrap="square">
            <a:spAutoFit/>
          </a:bodyPr>
          <a:lstStyle/>
          <a:p>
            <a:r>
              <a:rPr lang="en-GB" sz="1100" b="0" i="0" dirty="0">
                <a:solidFill>
                  <a:srgbClr val="727272"/>
                </a:solidFill>
                <a:effectLst/>
              </a:rPr>
              <a:t>1. Jones, L., Efron, N., </a:t>
            </a:r>
            <a:r>
              <a:rPr lang="en-GB" sz="1100" b="0" i="0" dirty="0" err="1">
                <a:solidFill>
                  <a:srgbClr val="727272"/>
                </a:solidFill>
                <a:effectLst/>
              </a:rPr>
              <a:t>Bandamwar</a:t>
            </a:r>
            <a:r>
              <a:rPr lang="en-GB" sz="1100" b="0" i="0" dirty="0">
                <a:solidFill>
                  <a:srgbClr val="727272"/>
                </a:solidFill>
                <a:effectLst/>
              </a:rPr>
              <a:t>, K., Barnett, M., Jacobs, D.S., </a:t>
            </a:r>
            <a:r>
              <a:rPr lang="en-GB" sz="1100" b="0" i="0" dirty="0" err="1">
                <a:solidFill>
                  <a:srgbClr val="727272"/>
                </a:solidFill>
                <a:effectLst/>
              </a:rPr>
              <a:t>Jalbert</a:t>
            </a:r>
            <a:r>
              <a:rPr lang="en-GB" sz="1100" b="0" i="0" dirty="0">
                <a:solidFill>
                  <a:srgbClr val="727272"/>
                </a:solidFill>
                <a:effectLst/>
              </a:rPr>
              <a:t>, I., </a:t>
            </a:r>
            <a:r>
              <a:rPr lang="en-GB" sz="1100" b="0" i="0" dirty="0" err="1">
                <a:solidFill>
                  <a:srgbClr val="727272"/>
                </a:solidFill>
                <a:effectLst/>
              </a:rPr>
              <a:t>Pult</a:t>
            </a:r>
            <a:r>
              <a:rPr lang="en-GB" sz="1100" b="0" i="0" dirty="0">
                <a:solidFill>
                  <a:srgbClr val="727272"/>
                </a:solidFill>
                <a:effectLst/>
              </a:rPr>
              <a:t>, H., Rhee, M.K., </a:t>
            </a:r>
            <a:r>
              <a:rPr lang="en-GB" sz="1100" b="0" i="0" dirty="0" err="1">
                <a:solidFill>
                  <a:srgbClr val="727272"/>
                </a:solidFill>
                <a:effectLst/>
              </a:rPr>
              <a:t>Sheardown</a:t>
            </a:r>
            <a:r>
              <a:rPr lang="en-GB" sz="1100" b="0" i="0" dirty="0">
                <a:solidFill>
                  <a:srgbClr val="727272"/>
                </a:solidFill>
                <a:effectLst/>
              </a:rPr>
              <a:t>, H., </a:t>
            </a:r>
            <a:r>
              <a:rPr lang="en-GB" sz="1100" b="0" i="0" dirty="0" err="1">
                <a:solidFill>
                  <a:srgbClr val="727272"/>
                </a:solidFill>
                <a:effectLst/>
              </a:rPr>
              <a:t>Shovlin</a:t>
            </a:r>
            <a:r>
              <a:rPr lang="en-GB" sz="1100" b="0" i="0" dirty="0">
                <a:solidFill>
                  <a:srgbClr val="727272"/>
                </a:solidFill>
                <a:effectLst/>
              </a:rPr>
              <a:t>, J.P. and Stahl, U., 2023. TFOS Lifestyle: impact of contact lenses on the ocular surface. </a:t>
            </a:r>
            <a:r>
              <a:rPr lang="en-GB" sz="1100" b="0" i="1" dirty="0">
                <a:solidFill>
                  <a:srgbClr val="727272"/>
                </a:solidFill>
                <a:effectLst/>
              </a:rPr>
              <a:t>The Ocular Surface</a:t>
            </a:r>
            <a:r>
              <a:rPr lang="en-GB" sz="1100" b="0" i="0" dirty="0">
                <a:solidFill>
                  <a:srgbClr val="727272"/>
                </a:solidFill>
                <a:effectLst/>
              </a:rPr>
              <a:t>.</a:t>
            </a:r>
            <a:endParaRPr lang="en-GB" sz="1100" dirty="0">
              <a:solidFill>
                <a:srgbClr val="727272"/>
              </a:solidFill>
            </a:endParaRPr>
          </a:p>
        </p:txBody>
      </p:sp>
    </p:spTree>
    <p:extLst>
      <p:ext uri="{BB962C8B-B14F-4D97-AF65-F5344CB8AC3E}">
        <p14:creationId xmlns:p14="http://schemas.microsoft.com/office/powerpoint/2010/main" val="150806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fontScale="90000"/>
          </a:bodyPr>
          <a:lstStyle/>
          <a:p>
            <a:r>
              <a:rPr lang="en-GB" sz="3600" dirty="0"/>
              <a:t>How to manage the ocular surface in contact lens </a:t>
            </a:r>
            <a:r>
              <a:rPr lang="en-GB" sz="3600" dirty="0">
                <a:latin typeface="+mn-lt"/>
              </a:rPr>
              <a:t>wearers?¹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pPr marL="342900" indent="-342900">
              <a:buFont typeface="Arial" panose="020B0604020202020204" pitchFamily="34" charset="0"/>
              <a:buChar char="•"/>
            </a:pPr>
            <a:r>
              <a:rPr lang="en-GB" sz="2000" dirty="0"/>
              <a:t>Change in care solution and care system </a:t>
            </a:r>
          </a:p>
          <a:p>
            <a:pPr marL="342900" indent="-342900">
              <a:buFont typeface="Arial" panose="020B0604020202020204" pitchFamily="34" charset="0"/>
              <a:buChar char="•"/>
            </a:pPr>
            <a:r>
              <a:rPr lang="en-GB" sz="2000" dirty="0"/>
              <a:t>Adjustment of replacement schedule </a:t>
            </a:r>
          </a:p>
          <a:p>
            <a:pPr marL="342900" indent="-342900">
              <a:buFont typeface="Arial" panose="020B0604020202020204" pitchFamily="34" charset="0"/>
              <a:buChar char="•"/>
            </a:pPr>
            <a:r>
              <a:rPr lang="en-GB" sz="2000" dirty="0"/>
              <a:t>Change in lens design or material</a:t>
            </a:r>
          </a:p>
          <a:p>
            <a:pPr marL="342900" indent="-342900">
              <a:buFont typeface="Arial" panose="020B0604020202020204" pitchFamily="34" charset="0"/>
              <a:buChar char="•"/>
            </a:pPr>
            <a:r>
              <a:rPr lang="en-GB" sz="2000" dirty="0"/>
              <a:t>Tear supplementation (lubrication drops)</a:t>
            </a:r>
          </a:p>
          <a:p>
            <a:pPr marL="342900" indent="-342900">
              <a:buFont typeface="Arial" panose="020B0604020202020204" pitchFamily="34" charset="0"/>
              <a:buChar char="•"/>
            </a:pPr>
            <a:r>
              <a:rPr lang="en-GB" sz="2000" dirty="0"/>
              <a:t>Improvement of environment</a:t>
            </a:r>
          </a:p>
          <a:p>
            <a:pPr marL="342900" indent="-342900">
              <a:buFont typeface="Arial" panose="020B0604020202020204" pitchFamily="34" charset="0"/>
              <a:buChar char="•"/>
            </a:pPr>
            <a:r>
              <a:rPr lang="en-GB" sz="2000" dirty="0"/>
              <a:t>Need to treat the cause </a:t>
            </a:r>
          </a:p>
        </p:txBody>
      </p:sp>
      <p:sp>
        <p:nvSpPr>
          <p:cNvPr id="5" name="TextBox 4">
            <a:extLst>
              <a:ext uri="{FF2B5EF4-FFF2-40B4-BE49-F238E27FC236}">
                <a16:creationId xmlns:a16="http://schemas.microsoft.com/office/drawing/2014/main" id="{7BFD79EE-13A7-A971-2BB2-77758AA28E28}"/>
              </a:ext>
            </a:extLst>
          </p:cNvPr>
          <p:cNvSpPr txBox="1"/>
          <p:nvPr/>
        </p:nvSpPr>
        <p:spPr>
          <a:xfrm>
            <a:off x="262464" y="5684665"/>
            <a:ext cx="10076033" cy="261610"/>
          </a:xfrm>
          <a:prstGeom prst="rect">
            <a:avLst/>
          </a:prstGeom>
          <a:noFill/>
        </p:spPr>
        <p:txBody>
          <a:bodyPr wrap="square">
            <a:spAutoFit/>
          </a:bodyPr>
          <a:lstStyle/>
          <a:p>
            <a:r>
              <a:rPr lang="en-GB" sz="1100" b="0" i="0" dirty="0">
                <a:solidFill>
                  <a:srgbClr val="727272"/>
                </a:solidFill>
                <a:effectLst/>
              </a:rPr>
              <a:t>1. </a:t>
            </a:r>
            <a:r>
              <a:rPr lang="en-GB" sz="1100" b="0" i="0" dirty="0" err="1">
                <a:solidFill>
                  <a:srgbClr val="727272"/>
                </a:solidFill>
                <a:effectLst/>
              </a:rPr>
              <a:t>Markoulli</a:t>
            </a:r>
            <a:r>
              <a:rPr lang="en-GB" sz="1100" b="0" i="0" dirty="0">
                <a:solidFill>
                  <a:srgbClr val="727272"/>
                </a:solidFill>
                <a:effectLst/>
              </a:rPr>
              <a:t>, M. and </a:t>
            </a:r>
            <a:r>
              <a:rPr lang="en-GB" sz="1100" b="0" i="0" dirty="0" err="1">
                <a:solidFill>
                  <a:srgbClr val="727272"/>
                </a:solidFill>
                <a:effectLst/>
              </a:rPr>
              <a:t>Kolanu</a:t>
            </a:r>
            <a:r>
              <a:rPr lang="en-GB" sz="1100" b="0" i="0" dirty="0">
                <a:solidFill>
                  <a:srgbClr val="727272"/>
                </a:solidFill>
                <a:effectLst/>
              </a:rPr>
              <a:t>, S., 2017. Contact lens wear and dry eyes: challenges and solutions. </a:t>
            </a:r>
            <a:r>
              <a:rPr lang="en-GB" sz="1100" b="0" i="1" dirty="0">
                <a:solidFill>
                  <a:srgbClr val="727272"/>
                </a:solidFill>
                <a:effectLst/>
              </a:rPr>
              <a:t>Clinical optometry</a:t>
            </a:r>
            <a:r>
              <a:rPr lang="en-GB" sz="1100" b="0" i="0" dirty="0">
                <a:solidFill>
                  <a:srgbClr val="727272"/>
                </a:solidFill>
                <a:effectLst/>
              </a:rPr>
              <a:t>, pp.41-48.</a:t>
            </a:r>
            <a:endParaRPr lang="en-GB" sz="1100" dirty="0">
              <a:solidFill>
                <a:srgbClr val="727272"/>
              </a:solidFill>
            </a:endParaRPr>
          </a:p>
        </p:txBody>
      </p:sp>
    </p:spTree>
    <p:extLst>
      <p:ext uri="{BB962C8B-B14F-4D97-AF65-F5344CB8AC3E}">
        <p14:creationId xmlns:p14="http://schemas.microsoft.com/office/powerpoint/2010/main" val="27337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711" y="1297334"/>
            <a:ext cx="2482739" cy="2377440"/>
          </a:xfrm>
        </p:spPr>
        <p:txBody>
          <a:bodyPr rtlCol="0"/>
          <a:lstStyle/>
          <a:p>
            <a:pPr rtl="0"/>
            <a:r>
              <a:rPr lang="en-GB" dirty="0"/>
              <a:t>Management of Dry Eye</a:t>
            </a:r>
            <a:r>
              <a:rPr lang="en-GB" dirty="0">
                <a:latin typeface="+mn-lt"/>
              </a:rPr>
              <a:t>¹</a:t>
            </a:r>
          </a:p>
        </p:txBody>
      </p:sp>
      <p:sp>
        <p:nvSpPr>
          <p:cNvPr id="2" name="Content Placeholder 1"/>
          <p:cNvSpPr>
            <a:spLocks noGrp="1"/>
          </p:cNvSpPr>
          <p:nvPr>
            <p:ph idx="1"/>
          </p:nvPr>
        </p:nvSpPr>
        <p:spPr>
          <a:xfrm>
            <a:off x="3885311" y="1624263"/>
            <a:ext cx="7315200" cy="4551947"/>
          </a:xfrm>
        </p:spPr>
        <p:txBody>
          <a:bodyPr rtlCol="0">
            <a:normAutofit/>
          </a:bodyPr>
          <a:lstStyle/>
          <a:p>
            <a:endParaRPr lang="en-US" sz="2200" b="1" dirty="0">
              <a:latin typeface="Helvetica" pitchFamily="2" charset="0"/>
            </a:endParaRPr>
          </a:p>
          <a:p>
            <a:endParaRPr lang="en-US" sz="2200" b="1" dirty="0">
              <a:latin typeface="Helvetica" pitchFamily="2" charset="0"/>
            </a:endParaRPr>
          </a:p>
          <a:p>
            <a:endParaRPr lang="en-US" sz="2200" b="1" dirty="0">
              <a:latin typeface="Helvetica" pitchFamily="2" charset="0"/>
            </a:endParaRPr>
          </a:p>
          <a:p>
            <a:r>
              <a:rPr lang="en-US" sz="2200" b="1" dirty="0">
                <a:latin typeface="Helvetica" pitchFamily="2" charset="0"/>
              </a:rPr>
              <a:t>A regime including lubricants, lid hygiene and heat </a:t>
            </a:r>
            <a:r>
              <a:rPr lang="en-US" sz="2200" dirty="0">
                <a:latin typeface="Helvetica" pitchFamily="2" charset="0"/>
              </a:rPr>
              <a:t>applied to the eyes for the management of dry eye disease and related eye conditions.</a:t>
            </a:r>
          </a:p>
          <a:p>
            <a:r>
              <a:rPr lang="en-US" sz="2200" b="1" dirty="0">
                <a:latin typeface="Helvetica" pitchFamily="2" charset="0"/>
              </a:rPr>
              <a:t>Preservative free eye drops have shown greater effectiveness </a:t>
            </a:r>
            <a:r>
              <a:rPr lang="en-US" sz="2200" dirty="0">
                <a:latin typeface="Helvetica" pitchFamily="2" charset="0"/>
              </a:rPr>
              <a:t>than preserved drops in decreasing inflammation on the ocular surface and increasing the antioxidant contents in tears of patients with DED.</a:t>
            </a:r>
          </a:p>
          <a:p>
            <a:endParaRPr lang="en-US" sz="2200" dirty="0">
              <a:latin typeface="Helvetica" pitchFamily="2" charset="0"/>
            </a:endParaRPr>
          </a:p>
          <a:p>
            <a:endParaRPr lang="en-US" sz="2200" dirty="0">
              <a:latin typeface="Helvetica" pitchFamily="2" charset="0"/>
            </a:endParaRPr>
          </a:p>
          <a:p>
            <a:pPr rtl="0"/>
            <a:endParaRPr lang="en-GB" sz="2200" dirty="0"/>
          </a:p>
        </p:txBody>
      </p:sp>
      <p:pic>
        <p:nvPicPr>
          <p:cNvPr id="4" name="Picture 3" descr="Icon&#10;&#10;Description automatically generated">
            <a:extLst>
              <a:ext uri="{FF2B5EF4-FFF2-40B4-BE49-F238E27FC236}">
                <a16:creationId xmlns:a16="http://schemas.microsoft.com/office/drawing/2014/main" id="{E7262413-C094-5333-063C-1A3640887C7A}"/>
              </a:ext>
            </a:extLst>
          </p:cNvPr>
          <p:cNvPicPr>
            <a:picLocks noChangeAspect="1"/>
          </p:cNvPicPr>
          <p:nvPr/>
        </p:nvPicPr>
        <p:blipFill>
          <a:blip r:embed="rId3" r:link="rId4"/>
          <a:stretch>
            <a:fillRect/>
          </a:stretch>
        </p:blipFill>
        <p:spPr>
          <a:xfrm>
            <a:off x="6276969" y="991292"/>
            <a:ext cx="1265942" cy="1265942"/>
          </a:xfrm>
          <a:prstGeom prst="rect">
            <a:avLst/>
          </a:prstGeom>
        </p:spPr>
      </p:pic>
      <p:sp>
        <p:nvSpPr>
          <p:cNvPr id="6" name="TextBox 5">
            <a:extLst>
              <a:ext uri="{FF2B5EF4-FFF2-40B4-BE49-F238E27FC236}">
                <a16:creationId xmlns:a16="http://schemas.microsoft.com/office/drawing/2014/main" id="{1A175949-7896-528A-D30D-B7F3BC450AF1}"/>
              </a:ext>
            </a:extLst>
          </p:cNvPr>
          <p:cNvSpPr txBox="1"/>
          <p:nvPr/>
        </p:nvSpPr>
        <p:spPr>
          <a:xfrm>
            <a:off x="148166" y="6176210"/>
            <a:ext cx="8681663" cy="400110"/>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Tx/>
              <a:buSzTx/>
              <a:buFontTx/>
              <a:buNone/>
              <a:tabLst>
                <a:tab pos="1800000" algn="l"/>
              </a:tabLst>
              <a:defRPr/>
            </a:pPr>
            <a:r>
              <a:rPr kumimoji="0" lang="en-GB" sz="1000" b="0" i="0" u="none" strike="noStrike" kern="1200" cap="none" spc="0" normalizeH="0" baseline="0" noProof="0" dirty="0">
                <a:ln>
                  <a:noFill/>
                </a:ln>
                <a:solidFill>
                  <a:srgbClr val="A8A8A8"/>
                </a:solidFill>
                <a:effectLst/>
                <a:uLnTx/>
                <a:uFillTx/>
                <a:latin typeface="Corbel" panose="020B0503020204020204"/>
                <a:ea typeface="+mn-ea"/>
                <a:cs typeface="+mn-cs"/>
              </a:rPr>
              <a:t>1. Craig, J.P., Nelson, J.D., Azar, D.T., Belmonte, C., </a:t>
            </a:r>
            <a:r>
              <a:rPr kumimoji="0" lang="en-GB" sz="1000" b="0" i="0" u="none" strike="noStrike" kern="1200" cap="none" spc="0" normalizeH="0" baseline="0" noProof="0" dirty="0" err="1">
                <a:ln>
                  <a:noFill/>
                </a:ln>
                <a:solidFill>
                  <a:srgbClr val="A8A8A8"/>
                </a:solidFill>
                <a:effectLst/>
                <a:uLnTx/>
                <a:uFillTx/>
                <a:latin typeface="Corbel" panose="020B0503020204020204"/>
                <a:ea typeface="+mn-ea"/>
                <a:cs typeface="+mn-cs"/>
              </a:rPr>
              <a:t>Bron</a:t>
            </a:r>
            <a:r>
              <a:rPr kumimoji="0" lang="en-GB" sz="1000" b="0" i="0" u="none" strike="noStrike" kern="1200" cap="none" spc="0" normalizeH="0" baseline="0" noProof="0" dirty="0">
                <a:ln>
                  <a:noFill/>
                </a:ln>
                <a:solidFill>
                  <a:srgbClr val="A8A8A8"/>
                </a:solidFill>
                <a:effectLst/>
                <a:uLnTx/>
                <a:uFillTx/>
                <a:latin typeface="Corbel" panose="020B0503020204020204"/>
                <a:ea typeface="+mn-ea"/>
                <a:cs typeface="+mn-cs"/>
              </a:rPr>
              <a:t>, A.J., Chauhan, S.K., de Paiva, C.S., Gomes, J.A., </a:t>
            </a:r>
            <a:r>
              <a:rPr kumimoji="0" lang="en-GB" sz="1000" b="0" i="0" u="none" strike="noStrike" kern="1200" cap="none" spc="0" normalizeH="0" baseline="0" noProof="0" dirty="0" err="1">
                <a:ln>
                  <a:noFill/>
                </a:ln>
                <a:solidFill>
                  <a:srgbClr val="A8A8A8"/>
                </a:solidFill>
                <a:effectLst/>
                <a:uLnTx/>
                <a:uFillTx/>
                <a:latin typeface="Corbel" panose="020B0503020204020204"/>
                <a:ea typeface="+mn-ea"/>
                <a:cs typeface="+mn-cs"/>
              </a:rPr>
              <a:t>Hammitt</a:t>
            </a:r>
            <a:r>
              <a:rPr kumimoji="0" lang="en-GB" sz="1000" b="0" i="0" u="none" strike="noStrike" kern="1200" cap="none" spc="0" normalizeH="0" baseline="0" noProof="0" dirty="0">
                <a:ln>
                  <a:noFill/>
                </a:ln>
                <a:solidFill>
                  <a:srgbClr val="A8A8A8"/>
                </a:solidFill>
                <a:effectLst/>
                <a:uLnTx/>
                <a:uFillTx/>
                <a:latin typeface="Corbel" panose="020B0503020204020204"/>
                <a:ea typeface="+mn-ea"/>
                <a:cs typeface="+mn-cs"/>
              </a:rPr>
              <a:t>, K.M., Jones, L. and Nichols, J.J., 2017. TFOS DEWS II report executive summary. </a:t>
            </a:r>
            <a:r>
              <a:rPr kumimoji="0" lang="en-GB" sz="1000" b="0" i="1" u="none" strike="noStrike" kern="1200" cap="none" spc="0" normalizeH="0" baseline="0" noProof="0" dirty="0">
                <a:ln>
                  <a:noFill/>
                </a:ln>
                <a:solidFill>
                  <a:srgbClr val="A8A8A8"/>
                </a:solidFill>
                <a:effectLst/>
                <a:uLnTx/>
                <a:uFillTx/>
                <a:latin typeface="Corbel" panose="020B0503020204020204"/>
                <a:ea typeface="+mn-ea"/>
                <a:cs typeface="+mn-cs"/>
              </a:rPr>
              <a:t>The ocular surface</a:t>
            </a:r>
            <a:r>
              <a:rPr kumimoji="0" lang="en-GB" sz="1000" b="0" i="0" u="none" strike="noStrike" kern="1200" cap="none" spc="0" normalizeH="0" baseline="0" noProof="0" dirty="0">
                <a:ln>
                  <a:noFill/>
                </a:ln>
                <a:solidFill>
                  <a:srgbClr val="A8A8A8"/>
                </a:solidFill>
                <a:effectLst/>
                <a:uLnTx/>
                <a:uFillTx/>
                <a:latin typeface="Corbel" panose="020B0503020204020204"/>
                <a:ea typeface="+mn-ea"/>
                <a:cs typeface="+mn-cs"/>
              </a:rPr>
              <a:t>, </a:t>
            </a:r>
            <a:r>
              <a:rPr kumimoji="0" lang="en-GB" sz="1000" b="0" i="1" u="none" strike="noStrike" kern="1200" cap="none" spc="0" normalizeH="0" baseline="0" noProof="0" dirty="0">
                <a:ln>
                  <a:noFill/>
                </a:ln>
                <a:solidFill>
                  <a:srgbClr val="A8A8A8"/>
                </a:solidFill>
                <a:effectLst/>
                <a:uLnTx/>
                <a:uFillTx/>
                <a:latin typeface="Corbel" panose="020B0503020204020204"/>
                <a:ea typeface="+mn-ea"/>
                <a:cs typeface="+mn-cs"/>
              </a:rPr>
              <a:t>15</a:t>
            </a:r>
            <a:r>
              <a:rPr kumimoji="0" lang="en-GB" sz="1000" b="0" i="0" u="none" strike="noStrike" kern="1200" cap="none" spc="0" normalizeH="0" baseline="0" noProof="0" dirty="0">
                <a:ln>
                  <a:noFill/>
                </a:ln>
                <a:solidFill>
                  <a:srgbClr val="A8A8A8"/>
                </a:solidFill>
                <a:effectLst/>
                <a:uLnTx/>
                <a:uFillTx/>
                <a:latin typeface="Corbel" panose="020B0503020204020204"/>
                <a:ea typeface="+mn-ea"/>
                <a:cs typeface="+mn-cs"/>
              </a:rPr>
              <a:t>(4), pp.802-812.</a:t>
            </a:r>
            <a:endParaRPr kumimoji="0" lang="en-US" sz="1000" b="0" i="0" u="none" strike="noStrike" kern="1200" cap="none" spc="0" normalizeH="0" baseline="0" noProof="0" dirty="0">
              <a:ln>
                <a:noFill/>
              </a:ln>
              <a:solidFill>
                <a:srgbClr val="A8A8A8"/>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78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7B5A9EE9-0A03-3F4F-A7BD-40BC1224F93E}"/>
              </a:ext>
            </a:extLst>
          </p:cNvPr>
          <p:cNvPicPr>
            <a:picLocks noChangeAspect="1"/>
          </p:cNvPicPr>
          <p:nvPr/>
        </p:nvPicPr>
        <p:blipFill>
          <a:blip r:embed="rId2" r:link="rId3"/>
          <a:stretch>
            <a:fillRect/>
          </a:stretch>
        </p:blipFill>
        <p:spPr>
          <a:xfrm>
            <a:off x="2428470" y="2306173"/>
            <a:ext cx="1905000" cy="1905000"/>
          </a:xfrm>
          <a:prstGeom prst="rect">
            <a:avLst/>
          </a:prstGeom>
        </p:spPr>
      </p:pic>
      <p:pic>
        <p:nvPicPr>
          <p:cNvPr id="7" name="Picture 6" descr="Icon&#10;&#10;Description automatically generated">
            <a:extLst>
              <a:ext uri="{FF2B5EF4-FFF2-40B4-BE49-F238E27FC236}">
                <a16:creationId xmlns:a16="http://schemas.microsoft.com/office/drawing/2014/main" id="{F4489DAB-2DF6-9146-990A-C13AE3C6720A}"/>
              </a:ext>
            </a:extLst>
          </p:cNvPr>
          <p:cNvPicPr>
            <a:picLocks noChangeAspect="1"/>
          </p:cNvPicPr>
          <p:nvPr/>
        </p:nvPicPr>
        <p:blipFill>
          <a:blip r:embed="rId4" r:link="rId5"/>
          <a:stretch>
            <a:fillRect/>
          </a:stretch>
        </p:blipFill>
        <p:spPr>
          <a:xfrm>
            <a:off x="5218803" y="2306173"/>
            <a:ext cx="1905000" cy="1905000"/>
          </a:xfrm>
          <a:prstGeom prst="rect">
            <a:avLst/>
          </a:prstGeom>
        </p:spPr>
      </p:pic>
      <p:pic>
        <p:nvPicPr>
          <p:cNvPr id="9" name="Picture 8" descr="Icon&#10;&#10;Description automatically generated">
            <a:extLst>
              <a:ext uri="{FF2B5EF4-FFF2-40B4-BE49-F238E27FC236}">
                <a16:creationId xmlns:a16="http://schemas.microsoft.com/office/drawing/2014/main" id="{A5D3FCE0-8442-0246-91C0-399B021DA055}"/>
              </a:ext>
            </a:extLst>
          </p:cNvPr>
          <p:cNvPicPr>
            <a:picLocks noChangeAspect="1"/>
          </p:cNvPicPr>
          <p:nvPr/>
        </p:nvPicPr>
        <p:blipFill>
          <a:blip r:embed="rId6" r:link="rId7"/>
          <a:stretch>
            <a:fillRect/>
          </a:stretch>
        </p:blipFill>
        <p:spPr>
          <a:xfrm>
            <a:off x="8009136" y="2306173"/>
            <a:ext cx="1905000" cy="1905000"/>
          </a:xfrm>
          <a:prstGeom prst="rect">
            <a:avLst/>
          </a:prstGeom>
        </p:spPr>
      </p:pic>
      <p:sp>
        <p:nvSpPr>
          <p:cNvPr id="6" name="TextBox 5">
            <a:extLst>
              <a:ext uri="{FF2B5EF4-FFF2-40B4-BE49-F238E27FC236}">
                <a16:creationId xmlns:a16="http://schemas.microsoft.com/office/drawing/2014/main" id="{3CE0A641-29C1-1243-9B78-3675E983F7DC}"/>
              </a:ext>
            </a:extLst>
          </p:cNvPr>
          <p:cNvSpPr txBox="1"/>
          <p:nvPr/>
        </p:nvSpPr>
        <p:spPr>
          <a:xfrm>
            <a:off x="540000" y="450000"/>
            <a:ext cx="11160000" cy="1231106"/>
          </a:xfrm>
          <a:prstGeom prst="rect">
            <a:avLst/>
          </a:prstGeom>
          <a:noFill/>
        </p:spPr>
        <p:txBody>
          <a:bodyPr wrap="square" rtlCol="0">
            <a:spAutoFit/>
          </a:bodyPr>
          <a:lstStyle/>
          <a:p>
            <a:r>
              <a:rPr lang="en-US" sz="3700" dirty="0">
                <a:latin typeface="Helvetica" pitchFamily="2" charset="0"/>
              </a:rPr>
              <a:t>Recommend an </a:t>
            </a:r>
            <a:r>
              <a:rPr lang="en-US" sz="3700" b="1" dirty="0">
                <a:latin typeface="Helvetica" pitchFamily="2" charset="0"/>
              </a:rPr>
              <a:t>Eye Care Regime </a:t>
            </a:r>
            <a:r>
              <a:rPr lang="en-US" sz="3700" dirty="0">
                <a:latin typeface="Helvetica" pitchFamily="2" charset="0"/>
              </a:rPr>
              <a:t>to help </a:t>
            </a:r>
            <a:br>
              <a:rPr lang="en-US" sz="3700" dirty="0">
                <a:latin typeface="Helvetica" pitchFamily="2" charset="0"/>
              </a:rPr>
            </a:br>
            <a:r>
              <a:rPr lang="en-US" sz="3700" dirty="0">
                <a:latin typeface="Helvetica" pitchFamily="2" charset="0"/>
              </a:rPr>
              <a:t>reduce symptoms of Dry Eye Disease</a:t>
            </a:r>
            <a:r>
              <a:rPr lang="en-US" sz="3700" dirty="0">
                <a:latin typeface="Goudy Old Style" panose="02020502050305020303" pitchFamily="18" charset="0"/>
              </a:rPr>
              <a:t>¹</a:t>
            </a:r>
            <a:endParaRPr lang="en-US" sz="3700" dirty="0">
              <a:latin typeface="Helvetica" pitchFamily="2" charset="0"/>
            </a:endParaRPr>
          </a:p>
        </p:txBody>
      </p:sp>
      <p:sp>
        <p:nvSpPr>
          <p:cNvPr id="8" name="TextBox 7">
            <a:extLst>
              <a:ext uri="{FF2B5EF4-FFF2-40B4-BE49-F238E27FC236}">
                <a16:creationId xmlns:a16="http://schemas.microsoft.com/office/drawing/2014/main" id="{4ED03DEB-1B0A-A449-A007-19FF72D709A9}"/>
              </a:ext>
            </a:extLst>
          </p:cNvPr>
          <p:cNvSpPr txBox="1"/>
          <p:nvPr/>
        </p:nvSpPr>
        <p:spPr>
          <a:xfrm>
            <a:off x="2427748" y="4422105"/>
            <a:ext cx="1905001" cy="523220"/>
          </a:xfrm>
          <a:prstGeom prst="rect">
            <a:avLst/>
          </a:prstGeom>
          <a:solidFill>
            <a:srgbClr val="4BACD4"/>
          </a:solidFill>
        </p:spPr>
        <p:txBody>
          <a:bodyPr wrap="square" rtlCol="0">
            <a:spAutoFit/>
          </a:bodyPr>
          <a:lstStyle/>
          <a:p>
            <a:pPr algn="ctr"/>
            <a:r>
              <a:rPr lang="en-US" sz="2800" b="1">
                <a:solidFill>
                  <a:schemeClr val="bg1"/>
                </a:solidFill>
                <a:latin typeface="Helvetica" pitchFamily="2" charset="0"/>
              </a:rPr>
              <a:t>HEAT</a:t>
            </a:r>
            <a:endParaRPr lang="en-US" sz="2800">
              <a:solidFill>
                <a:schemeClr val="bg1"/>
              </a:solidFill>
              <a:latin typeface="Helvetica" pitchFamily="2" charset="0"/>
            </a:endParaRPr>
          </a:p>
        </p:txBody>
      </p:sp>
      <p:cxnSp>
        <p:nvCxnSpPr>
          <p:cNvPr id="4" name="Straight Arrow Connector 3">
            <a:extLst>
              <a:ext uri="{FF2B5EF4-FFF2-40B4-BE49-F238E27FC236}">
                <a16:creationId xmlns:a16="http://schemas.microsoft.com/office/drawing/2014/main" id="{B2A97578-AD9D-464F-85EC-BCC00EBA4C2A}"/>
              </a:ext>
            </a:extLst>
          </p:cNvPr>
          <p:cNvCxnSpPr/>
          <p:nvPr/>
        </p:nvCxnSpPr>
        <p:spPr>
          <a:xfrm>
            <a:off x="4500930" y="3257086"/>
            <a:ext cx="61514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E336BDA-E05D-1440-85FD-3201B67740F4}"/>
              </a:ext>
            </a:extLst>
          </p:cNvPr>
          <p:cNvSpPr txBox="1"/>
          <p:nvPr/>
        </p:nvSpPr>
        <p:spPr>
          <a:xfrm>
            <a:off x="5227115" y="4422105"/>
            <a:ext cx="1905001" cy="523220"/>
          </a:xfrm>
          <a:prstGeom prst="rect">
            <a:avLst/>
          </a:prstGeom>
          <a:solidFill>
            <a:srgbClr val="56A652"/>
          </a:solidFill>
        </p:spPr>
        <p:txBody>
          <a:bodyPr wrap="square" rtlCol="0">
            <a:spAutoFit/>
          </a:bodyPr>
          <a:lstStyle/>
          <a:p>
            <a:pPr algn="ctr"/>
            <a:r>
              <a:rPr lang="en-US" sz="2800" b="1">
                <a:solidFill>
                  <a:schemeClr val="bg1"/>
                </a:solidFill>
                <a:latin typeface="Helvetica" pitchFamily="2" charset="0"/>
              </a:rPr>
              <a:t>CLEANSE</a:t>
            </a:r>
            <a:endParaRPr lang="en-US" sz="2800">
              <a:solidFill>
                <a:schemeClr val="bg1"/>
              </a:solidFill>
              <a:latin typeface="Helvetica" pitchFamily="2" charset="0"/>
            </a:endParaRPr>
          </a:p>
        </p:txBody>
      </p:sp>
      <p:sp>
        <p:nvSpPr>
          <p:cNvPr id="11" name="TextBox 10">
            <a:extLst>
              <a:ext uri="{FF2B5EF4-FFF2-40B4-BE49-F238E27FC236}">
                <a16:creationId xmlns:a16="http://schemas.microsoft.com/office/drawing/2014/main" id="{CAA96D08-CE9D-4C49-B6A4-04B43FAC9AF9}"/>
              </a:ext>
            </a:extLst>
          </p:cNvPr>
          <p:cNvSpPr txBox="1"/>
          <p:nvPr/>
        </p:nvSpPr>
        <p:spPr>
          <a:xfrm>
            <a:off x="8026482" y="4422105"/>
            <a:ext cx="1905001" cy="523220"/>
          </a:xfrm>
          <a:prstGeom prst="rect">
            <a:avLst/>
          </a:prstGeom>
          <a:solidFill>
            <a:srgbClr val="00B0AE"/>
          </a:solidFill>
        </p:spPr>
        <p:txBody>
          <a:bodyPr wrap="square" rtlCol="0">
            <a:spAutoFit/>
          </a:bodyPr>
          <a:lstStyle/>
          <a:p>
            <a:pPr algn="ctr"/>
            <a:r>
              <a:rPr lang="en-US" sz="2800" b="1">
                <a:solidFill>
                  <a:schemeClr val="bg1"/>
                </a:solidFill>
                <a:latin typeface="Helvetica" pitchFamily="2" charset="0"/>
              </a:rPr>
              <a:t>HYDRATE</a:t>
            </a:r>
            <a:endParaRPr lang="en-US" sz="2800">
              <a:solidFill>
                <a:schemeClr val="bg1"/>
              </a:solidFill>
              <a:latin typeface="Helvetica" pitchFamily="2" charset="0"/>
            </a:endParaRPr>
          </a:p>
        </p:txBody>
      </p:sp>
      <p:cxnSp>
        <p:nvCxnSpPr>
          <p:cNvPr id="12" name="Straight Arrow Connector 11">
            <a:extLst>
              <a:ext uri="{FF2B5EF4-FFF2-40B4-BE49-F238E27FC236}">
                <a16:creationId xmlns:a16="http://schemas.microsoft.com/office/drawing/2014/main" id="{58AB8038-1C88-0545-9E90-6849E183D713}"/>
              </a:ext>
            </a:extLst>
          </p:cNvPr>
          <p:cNvCxnSpPr/>
          <p:nvPr/>
        </p:nvCxnSpPr>
        <p:spPr>
          <a:xfrm>
            <a:off x="7294006" y="3257086"/>
            <a:ext cx="61514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506525-40F2-B3A4-C66F-D6DDB08277A1}"/>
              </a:ext>
            </a:extLst>
          </p:cNvPr>
          <p:cNvSpPr txBox="1"/>
          <p:nvPr/>
        </p:nvSpPr>
        <p:spPr>
          <a:xfrm>
            <a:off x="143836" y="6408000"/>
            <a:ext cx="8681663" cy="246221"/>
          </a:xfrm>
          <a:prstGeom prst="rect">
            <a:avLst/>
          </a:prstGeom>
          <a:noFill/>
        </p:spPr>
        <p:txBody>
          <a:bodyPr wrap="square" rtlCol="0">
            <a:spAutoFit/>
          </a:bodyPr>
          <a:lstStyle/>
          <a:p>
            <a:r>
              <a:rPr lang="en-GB" sz="1000" dirty="0">
                <a:solidFill>
                  <a:srgbClr val="A8A8A8"/>
                </a:solidFill>
              </a:rPr>
              <a:t>1. Craig et al. 2017. TFOS DEWS II report executive summary. The ocular surface, 15(4), pp.802-812</a:t>
            </a:r>
          </a:p>
        </p:txBody>
      </p:sp>
    </p:spTree>
    <p:extLst>
      <p:ext uri="{BB962C8B-B14F-4D97-AF65-F5344CB8AC3E}">
        <p14:creationId xmlns:p14="http://schemas.microsoft.com/office/powerpoint/2010/main" val="6461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4EDCF663-9E22-4D48-BDCB-3C2711DC2A79}"/>
              </a:ext>
            </a:extLst>
          </p:cNvPr>
          <p:cNvPicPr>
            <a:picLocks noChangeAspect="1"/>
          </p:cNvPicPr>
          <p:nvPr/>
        </p:nvPicPr>
        <p:blipFill>
          <a:blip r:embed="rId3" r:link="rId4"/>
          <a:stretch>
            <a:fillRect/>
          </a:stretch>
        </p:blipFill>
        <p:spPr>
          <a:xfrm>
            <a:off x="9922280" y="1335530"/>
            <a:ext cx="1265941" cy="1265941"/>
          </a:xfrm>
          <a:prstGeom prst="rect">
            <a:avLst/>
          </a:prstGeom>
        </p:spPr>
      </p:pic>
      <p:sp>
        <p:nvSpPr>
          <p:cNvPr id="8" name="TextBox 7">
            <a:extLst>
              <a:ext uri="{FF2B5EF4-FFF2-40B4-BE49-F238E27FC236}">
                <a16:creationId xmlns:a16="http://schemas.microsoft.com/office/drawing/2014/main" id="{3B0A8476-64A1-974F-9C9D-E3A9B4C29649}"/>
              </a:ext>
            </a:extLst>
          </p:cNvPr>
          <p:cNvSpPr txBox="1"/>
          <p:nvPr/>
        </p:nvSpPr>
        <p:spPr>
          <a:xfrm>
            <a:off x="674681" y="2610061"/>
            <a:ext cx="5556000" cy="1569660"/>
          </a:xfrm>
          <a:prstGeom prst="rect">
            <a:avLst/>
          </a:prstGeom>
          <a:noFill/>
        </p:spPr>
        <p:txBody>
          <a:bodyPr wrap="square" rtlCol="0">
            <a:spAutoFit/>
          </a:bodyPr>
          <a:lstStyle/>
          <a:p>
            <a:pPr defTabSz="540000">
              <a:spcAft>
                <a:spcPts val="1500"/>
              </a:spcAft>
              <a:buClr>
                <a:srgbClr val="A8387D"/>
              </a:buClr>
              <a:tabLst>
                <a:tab pos="1800000" algn="l"/>
              </a:tabLst>
            </a:pPr>
            <a:r>
              <a:rPr lang="en-US" sz="3200" dirty="0">
                <a:solidFill>
                  <a:srgbClr val="262626">
                    <a:lumMod val="65000"/>
                    <a:lumOff val="35000"/>
                  </a:srgbClr>
                </a:solidFill>
                <a:latin typeface="Corbel" panose="020B0503020204020204"/>
                <a:sym typeface="Helvetica Neue"/>
              </a:rPr>
              <a:t>We want to </a:t>
            </a:r>
            <a:br>
              <a:rPr lang="en-US" sz="3200" dirty="0">
                <a:solidFill>
                  <a:srgbClr val="262626">
                    <a:lumMod val="65000"/>
                    <a:lumOff val="35000"/>
                  </a:srgbClr>
                </a:solidFill>
                <a:latin typeface="Corbel" panose="020B0503020204020204"/>
                <a:sym typeface="Helvetica Neue"/>
              </a:rPr>
            </a:br>
            <a:r>
              <a:rPr lang="en-US" sz="3200" dirty="0">
                <a:solidFill>
                  <a:srgbClr val="262626">
                    <a:lumMod val="65000"/>
                    <a:lumOff val="35000"/>
                  </a:srgbClr>
                </a:solidFill>
                <a:latin typeface="Corbel" panose="020B0503020204020204"/>
                <a:sym typeface="Helvetica Neue"/>
              </a:rPr>
              <a:t>increase the quality of the meibum…</a:t>
            </a:r>
          </a:p>
        </p:txBody>
      </p:sp>
      <p:sp>
        <p:nvSpPr>
          <p:cNvPr id="10" name="TextBox 9">
            <a:extLst>
              <a:ext uri="{FF2B5EF4-FFF2-40B4-BE49-F238E27FC236}">
                <a16:creationId xmlns:a16="http://schemas.microsoft.com/office/drawing/2014/main" id="{4C22E2B3-CB9A-5B47-A363-D20FFA4EA8A1}"/>
              </a:ext>
            </a:extLst>
          </p:cNvPr>
          <p:cNvSpPr txBox="1"/>
          <p:nvPr/>
        </p:nvSpPr>
        <p:spPr>
          <a:xfrm>
            <a:off x="6230681" y="3858821"/>
            <a:ext cx="5885620" cy="2169825"/>
          </a:xfrm>
          <a:prstGeom prst="rect">
            <a:avLst/>
          </a:prstGeom>
          <a:noFill/>
        </p:spPr>
        <p:txBody>
          <a:bodyPr wrap="square" rtlCol="0">
            <a:spAutoFit/>
          </a:bodyPr>
          <a:lstStyle/>
          <a:p>
            <a:pPr defTabSz="540000">
              <a:spcAft>
                <a:spcPts val="1500"/>
              </a:spcAft>
              <a:buClr>
                <a:srgbClr val="4BACD4"/>
              </a:buClr>
              <a:tabLst>
                <a:tab pos="1800000" algn="l"/>
              </a:tabLst>
            </a:pPr>
            <a:r>
              <a:rPr lang="en-US" sz="2200" b="1" dirty="0">
                <a:solidFill>
                  <a:srgbClr val="262626"/>
                </a:solidFill>
                <a:latin typeface="Corbel" panose="020B0503020204020204"/>
                <a:sym typeface="Helvetica Neue"/>
              </a:rPr>
              <a:t>Current thinking:</a:t>
            </a:r>
          </a:p>
          <a:p>
            <a:pPr defTabSz="540000">
              <a:spcAft>
                <a:spcPts val="1500"/>
              </a:spcAft>
              <a:buClr>
                <a:srgbClr val="4BACD4"/>
              </a:buClr>
              <a:tabLst>
                <a:tab pos="1800000" algn="l"/>
              </a:tabLst>
            </a:pPr>
            <a:r>
              <a:rPr lang="en-US" sz="2200" dirty="0">
                <a:solidFill>
                  <a:srgbClr val="262626"/>
                </a:solidFill>
                <a:latin typeface="Corbel" panose="020B0503020204020204"/>
                <a:sym typeface="Helvetica Neue"/>
              </a:rPr>
              <a:t>5 minutes* of heat @ 40</a:t>
            </a:r>
            <a:r>
              <a:rPr lang="en-US" sz="2200" baseline="30000" dirty="0">
                <a:solidFill>
                  <a:srgbClr val="262626"/>
                </a:solidFill>
                <a:latin typeface="Corbel" panose="020B0503020204020204"/>
                <a:sym typeface="Helvetica Neue"/>
              </a:rPr>
              <a:t>o</a:t>
            </a:r>
            <a:r>
              <a:rPr lang="en-US" sz="2200" dirty="0">
                <a:solidFill>
                  <a:srgbClr val="262626"/>
                </a:solidFill>
                <a:latin typeface="Corbel" panose="020B0503020204020204"/>
                <a:sym typeface="Helvetica Neue"/>
              </a:rPr>
              <a:t>C increases tear film lipid layer thickness by 80% in MGD patients¹</a:t>
            </a:r>
            <a:endParaRPr lang="en-US" sz="2200" baseline="30000" dirty="0">
              <a:solidFill>
                <a:srgbClr val="262626"/>
              </a:solidFill>
              <a:latin typeface="Corbel" panose="020B0503020204020204"/>
              <a:sym typeface="Helvetica Neue"/>
            </a:endParaRPr>
          </a:p>
          <a:p>
            <a:pPr defTabSz="540000">
              <a:spcAft>
                <a:spcPts val="1500"/>
              </a:spcAft>
              <a:buClr>
                <a:srgbClr val="4BACD4"/>
              </a:buClr>
              <a:tabLst>
                <a:tab pos="1800000" algn="l"/>
              </a:tabLst>
            </a:pPr>
            <a:r>
              <a:rPr lang="en-US" sz="2200" dirty="0">
                <a:solidFill>
                  <a:srgbClr val="262626"/>
                </a:solidFill>
                <a:latin typeface="Corbel" panose="020B0503020204020204"/>
                <a:sym typeface="Helvetica Neue"/>
              </a:rPr>
              <a:t>Remember to recommend </a:t>
            </a:r>
            <a:br>
              <a:rPr lang="en-US" sz="2200" dirty="0">
                <a:solidFill>
                  <a:srgbClr val="262626"/>
                </a:solidFill>
                <a:latin typeface="Corbel" panose="020B0503020204020204"/>
                <a:sym typeface="Helvetica Neue"/>
              </a:rPr>
            </a:br>
            <a:r>
              <a:rPr lang="en-US" sz="2200" b="1" i="1" dirty="0">
                <a:solidFill>
                  <a:srgbClr val="262626"/>
                </a:solidFill>
                <a:latin typeface="Corbel" panose="020B0503020204020204"/>
                <a:sym typeface="Helvetica Neue"/>
              </a:rPr>
              <a:t>gentle massaging </a:t>
            </a:r>
            <a:r>
              <a:rPr lang="en-US" sz="2200" dirty="0">
                <a:solidFill>
                  <a:srgbClr val="262626"/>
                </a:solidFill>
                <a:latin typeface="Corbel" panose="020B0503020204020204"/>
                <a:sym typeface="Helvetica Neue"/>
              </a:rPr>
              <a:t>to release the meibum</a:t>
            </a:r>
          </a:p>
        </p:txBody>
      </p:sp>
      <p:sp>
        <p:nvSpPr>
          <p:cNvPr id="12" name="TextBox 11">
            <a:extLst>
              <a:ext uri="{FF2B5EF4-FFF2-40B4-BE49-F238E27FC236}">
                <a16:creationId xmlns:a16="http://schemas.microsoft.com/office/drawing/2014/main" id="{691A20AE-004B-B744-8F38-7323D19E34EF}"/>
              </a:ext>
            </a:extLst>
          </p:cNvPr>
          <p:cNvSpPr txBox="1"/>
          <p:nvPr/>
        </p:nvSpPr>
        <p:spPr>
          <a:xfrm>
            <a:off x="6280562" y="1484845"/>
            <a:ext cx="1810246" cy="461665"/>
          </a:xfrm>
          <a:prstGeom prst="rect">
            <a:avLst/>
          </a:prstGeom>
          <a:solidFill>
            <a:schemeClr val="accent1"/>
          </a:solidFill>
        </p:spPr>
        <p:txBody>
          <a:bodyPr wrap="square" rtlCol="0">
            <a:spAutoFit/>
          </a:bodyPr>
          <a:lstStyle/>
          <a:p>
            <a:pPr algn="ctr" defTabSz="457200"/>
            <a:r>
              <a:rPr lang="en-US" sz="2400" b="1" dirty="0">
                <a:solidFill>
                  <a:prstClr val="white"/>
                </a:solidFill>
                <a:latin typeface="Helvetica" pitchFamily="2" charset="0"/>
                <a:sym typeface="Helvetica Neue"/>
              </a:rPr>
              <a:t>HEAT</a:t>
            </a:r>
            <a:endParaRPr lang="en-US" sz="2400" dirty="0">
              <a:solidFill>
                <a:prstClr val="white"/>
              </a:solidFill>
              <a:latin typeface="Helvetica" pitchFamily="2" charset="0"/>
              <a:sym typeface="Helvetica Neue"/>
            </a:endParaRPr>
          </a:p>
        </p:txBody>
      </p:sp>
      <p:cxnSp>
        <p:nvCxnSpPr>
          <p:cNvPr id="11" name="Straight Connector 10">
            <a:extLst>
              <a:ext uri="{FF2B5EF4-FFF2-40B4-BE49-F238E27FC236}">
                <a16:creationId xmlns:a16="http://schemas.microsoft.com/office/drawing/2014/main" id="{C81D1A32-5FE3-DB4D-AA7F-882E7A824DC1}"/>
              </a:ext>
            </a:extLst>
          </p:cNvPr>
          <p:cNvCxnSpPr>
            <a:cxnSpLocks/>
          </p:cNvCxnSpPr>
          <p:nvPr/>
        </p:nvCxnSpPr>
        <p:spPr>
          <a:xfrm>
            <a:off x="5744308" y="1811078"/>
            <a:ext cx="0" cy="4230278"/>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pic>
        <p:nvPicPr>
          <p:cNvPr id="2" name="Content Placeholder 6" descr="Image result for effects of heat on eyes">
            <a:extLst>
              <a:ext uri="{FF2B5EF4-FFF2-40B4-BE49-F238E27FC236}">
                <a16:creationId xmlns:a16="http://schemas.microsoft.com/office/drawing/2014/main" id="{05D5DEC2-B240-9417-04FF-230CDA1F62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047" b="13770"/>
          <a:stretch/>
        </p:blipFill>
        <p:spPr bwMode="auto">
          <a:xfrm>
            <a:off x="6321592" y="2014998"/>
            <a:ext cx="3285797" cy="180116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6FE5D63-1A44-BD2E-279D-558C367B718D}"/>
              </a:ext>
            </a:extLst>
          </p:cNvPr>
          <p:cNvSpPr>
            <a:spLocks noGrp="1"/>
          </p:cNvSpPr>
          <p:nvPr>
            <p:ph type="title"/>
          </p:nvPr>
        </p:nvSpPr>
        <p:spPr>
          <a:xfrm>
            <a:off x="348348" y="306187"/>
            <a:ext cx="9259041" cy="839307"/>
          </a:xfrm>
        </p:spPr>
        <p:txBody>
          <a:bodyPr/>
          <a:lstStyle/>
          <a:p>
            <a:r>
              <a:rPr lang="en-US" dirty="0"/>
              <a:t>What is so important about HEAT?</a:t>
            </a:r>
            <a:r>
              <a:rPr lang="en-US" baseline="30000" dirty="0"/>
              <a:t>1,2</a:t>
            </a:r>
            <a:endParaRPr lang="en-GB" baseline="30000" dirty="0"/>
          </a:p>
        </p:txBody>
      </p:sp>
      <p:sp>
        <p:nvSpPr>
          <p:cNvPr id="6" name="TextBox 5">
            <a:extLst>
              <a:ext uri="{FF2B5EF4-FFF2-40B4-BE49-F238E27FC236}">
                <a16:creationId xmlns:a16="http://schemas.microsoft.com/office/drawing/2014/main" id="{09C27E24-0AA4-9B9D-CB07-B6C499BC70AA}"/>
              </a:ext>
            </a:extLst>
          </p:cNvPr>
          <p:cNvSpPr txBox="1"/>
          <p:nvPr/>
        </p:nvSpPr>
        <p:spPr>
          <a:xfrm>
            <a:off x="213399" y="6109845"/>
            <a:ext cx="10811651" cy="646331"/>
          </a:xfrm>
          <a:prstGeom prst="rect">
            <a:avLst/>
          </a:prstGeom>
          <a:noFill/>
        </p:spPr>
        <p:txBody>
          <a:bodyPr wrap="square">
            <a:spAutoFit/>
          </a:bodyPr>
          <a:lstStyle/>
          <a:p>
            <a:pPr defTabSz="457200"/>
            <a:r>
              <a:rPr lang="en-GB" sz="900" dirty="0">
                <a:solidFill>
                  <a:srgbClr val="727272"/>
                </a:solidFill>
                <a:latin typeface="Corbel" panose="020B0503020204020204"/>
                <a:sym typeface="Helvetica Neue"/>
              </a:rPr>
              <a:t>1. Olson </a:t>
            </a:r>
            <a:r>
              <a:rPr lang="en-GB" sz="900" dirty="0" err="1">
                <a:solidFill>
                  <a:srgbClr val="727272"/>
                </a:solidFill>
                <a:latin typeface="Corbel" panose="020B0503020204020204"/>
                <a:sym typeface="Helvetica Neue"/>
              </a:rPr>
              <a:t>Korb</a:t>
            </a:r>
            <a:r>
              <a:rPr lang="en-GB" sz="900" dirty="0">
                <a:solidFill>
                  <a:srgbClr val="727272"/>
                </a:solidFill>
                <a:latin typeface="Corbel" panose="020B0503020204020204"/>
                <a:sym typeface="Helvetica Neue"/>
              </a:rPr>
              <a:t> Greiner. Increase in tear film lipid layer thickness following treatment with warm compresses in patients with meibomian gland dysfunction. Eye Contact lens. 2003;29:96-99 DEWS II </a:t>
            </a:r>
            <a:r>
              <a:rPr lang="en-GB" sz="900" dirty="0">
                <a:solidFill>
                  <a:srgbClr val="727272"/>
                </a:solidFill>
              </a:rPr>
              <a:t>2. Nichols, K.K., </a:t>
            </a:r>
            <a:r>
              <a:rPr lang="en-GB" sz="900" dirty="0" err="1">
                <a:solidFill>
                  <a:srgbClr val="727272"/>
                </a:solidFill>
              </a:rPr>
              <a:t>Foulks</a:t>
            </a:r>
            <a:r>
              <a:rPr lang="en-GB" sz="900" dirty="0">
                <a:solidFill>
                  <a:srgbClr val="727272"/>
                </a:solidFill>
              </a:rPr>
              <a:t>, G.N., </a:t>
            </a:r>
            <a:r>
              <a:rPr lang="en-GB" sz="900" dirty="0" err="1">
                <a:solidFill>
                  <a:srgbClr val="727272"/>
                </a:solidFill>
              </a:rPr>
              <a:t>Bron</a:t>
            </a:r>
            <a:r>
              <a:rPr lang="en-GB" sz="900" dirty="0">
                <a:solidFill>
                  <a:srgbClr val="727272"/>
                </a:solidFill>
              </a:rPr>
              <a:t>, A.J., Glasgow, B.J., </a:t>
            </a:r>
            <a:r>
              <a:rPr lang="en-GB" sz="900" dirty="0" err="1">
                <a:solidFill>
                  <a:srgbClr val="727272"/>
                </a:solidFill>
              </a:rPr>
              <a:t>Dogru</a:t>
            </a:r>
            <a:r>
              <a:rPr lang="en-GB" sz="900" dirty="0">
                <a:solidFill>
                  <a:srgbClr val="727272"/>
                </a:solidFill>
              </a:rPr>
              <a:t>, M., </a:t>
            </a:r>
            <a:r>
              <a:rPr lang="en-GB" sz="900" dirty="0" err="1">
                <a:solidFill>
                  <a:srgbClr val="727272"/>
                </a:solidFill>
              </a:rPr>
              <a:t>Tsubota</a:t>
            </a:r>
            <a:r>
              <a:rPr lang="en-GB" sz="900" dirty="0">
                <a:solidFill>
                  <a:srgbClr val="727272"/>
                </a:solidFill>
              </a:rPr>
              <a:t>, K., </a:t>
            </a:r>
            <a:r>
              <a:rPr lang="en-GB" sz="900" dirty="0" err="1">
                <a:solidFill>
                  <a:srgbClr val="727272"/>
                </a:solidFill>
              </a:rPr>
              <a:t>Lemp</a:t>
            </a:r>
            <a:r>
              <a:rPr lang="en-GB" sz="900" dirty="0">
                <a:solidFill>
                  <a:srgbClr val="727272"/>
                </a:solidFill>
              </a:rPr>
              <a:t>, M.A. and Sullivan, D.A., 2011. The international workshop on meibomian gland dysfunction: executive summary. </a:t>
            </a:r>
            <a:r>
              <a:rPr lang="en-GB" sz="900" i="1" dirty="0">
                <a:solidFill>
                  <a:srgbClr val="727272"/>
                </a:solidFill>
              </a:rPr>
              <a:t>Investigative ophthalmology &amp; visual science</a:t>
            </a:r>
            <a:r>
              <a:rPr lang="en-GB" sz="900" dirty="0">
                <a:solidFill>
                  <a:srgbClr val="727272"/>
                </a:solidFill>
              </a:rPr>
              <a:t>, </a:t>
            </a:r>
            <a:r>
              <a:rPr lang="en-GB" sz="900" i="1" dirty="0">
                <a:solidFill>
                  <a:srgbClr val="727272"/>
                </a:solidFill>
              </a:rPr>
              <a:t>52</a:t>
            </a:r>
            <a:r>
              <a:rPr lang="en-GB" sz="900" dirty="0">
                <a:solidFill>
                  <a:srgbClr val="727272"/>
                </a:solidFill>
              </a:rPr>
              <a:t>(4), pp.1922-1929.</a:t>
            </a:r>
          </a:p>
          <a:p>
            <a:pPr defTabSz="457200"/>
            <a:endParaRPr lang="en-GB" sz="900" dirty="0">
              <a:solidFill>
                <a:srgbClr val="727272"/>
              </a:solidFill>
              <a:latin typeface="Corbel" panose="020B0503020204020204"/>
              <a:sym typeface="Helvetica Neue"/>
            </a:endParaRPr>
          </a:p>
        </p:txBody>
      </p:sp>
    </p:spTree>
    <p:extLst>
      <p:ext uri="{BB962C8B-B14F-4D97-AF65-F5344CB8AC3E}">
        <p14:creationId xmlns:p14="http://schemas.microsoft.com/office/powerpoint/2010/main" val="21701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indoor, person, hair&#10;&#10;Description automatically generated">
            <a:extLst>
              <a:ext uri="{FF2B5EF4-FFF2-40B4-BE49-F238E27FC236}">
                <a16:creationId xmlns:a16="http://schemas.microsoft.com/office/drawing/2014/main" id="{46445CC6-F758-F249-8058-56EE74E9A494}"/>
              </a:ext>
            </a:extLst>
          </p:cNvPr>
          <p:cNvPicPr>
            <a:picLocks noChangeAspect="1"/>
          </p:cNvPicPr>
          <p:nvPr/>
        </p:nvPicPr>
        <p:blipFill>
          <a:blip r:embed="rId3" r:link="rId4"/>
          <a:stretch>
            <a:fillRect/>
          </a:stretch>
        </p:blipFill>
        <p:spPr>
          <a:xfrm>
            <a:off x="6360539" y="2603313"/>
            <a:ext cx="3937000" cy="2413000"/>
          </a:xfrm>
          <a:prstGeom prst="rect">
            <a:avLst/>
          </a:prstGeom>
        </p:spPr>
      </p:pic>
      <p:sp>
        <p:nvSpPr>
          <p:cNvPr id="10" name="TextBox 9">
            <a:extLst>
              <a:ext uri="{FF2B5EF4-FFF2-40B4-BE49-F238E27FC236}">
                <a16:creationId xmlns:a16="http://schemas.microsoft.com/office/drawing/2014/main" id="{038F79AE-1411-654F-A050-F007700A8345}"/>
              </a:ext>
            </a:extLst>
          </p:cNvPr>
          <p:cNvSpPr txBox="1"/>
          <p:nvPr/>
        </p:nvSpPr>
        <p:spPr>
          <a:xfrm>
            <a:off x="540001" y="1904340"/>
            <a:ext cx="5556000" cy="1292662"/>
          </a:xfrm>
          <a:prstGeom prst="rect">
            <a:avLst/>
          </a:prstGeom>
          <a:noFill/>
        </p:spPr>
        <p:txBody>
          <a:bodyPr wrap="square" rtlCol="0">
            <a:spAutoFit/>
          </a:bodyPr>
          <a:lstStyle/>
          <a:p>
            <a:pPr defTabSz="540000">
              <a:spcAft>
                <a:spcPts val="1500"/>
              </a:spcAft>
              <a:buClr>
                <a:srgbClr val="A8387D"/>
              </a:buClr>
              <a:tabLst>
                <a:tab pos="1800000" algn="l"/>
              </a:tabLst>
            </a:pPr>
            <a:r>
              <a:rPr lang="en-US" sz="2600" dirty="0">
                <a:solidFill>
                  <a:prstClr val="white">
                    <a:lumMod val="50000"/>
                  </a:prstClr>
                </a:solidFill>
                <a:latin typeface="Corbel" panose="020B0503020204020204"/>
                <a:sym typeface="Helvetica Neue"/>
              </a:rPr>
              <a:t>It is important to make sure </a:t>
            </a:r>
            <a:br>
              <a:rPr lang="en-US" sz="2600" dirty="0">
                <a:solidFill>
                  <a:prstClr val="white">
                    <a:lumMod val="50000"/>
                  </a:prstClr>
                </a:solidFill>
                <a:latin typeface="Corbel" panose="020B0503020204020204"/>
                <a:sym typeface="Helvetica Neue"/>
              </a:rPr>
            </a:br>
            <a:r>
              <a:rPr lang="en-US" sz="2600" dirty="0">
                <a:solidFill>
                  <a:prstClr val="white">
                    <a:lumMod val="50000"/>
                  </a:prstClr>
                </a:solidFill>
                <a:latin typeface="Corbel" panose="020B0503020204020204"/>
                <a:sym typeface="Helvetica Neue"/>
              </a:rPr>
              <a:t>all the debris/dirt has been </a:t>
            </a:r>
            <a:br>
              <a:rPr lang="en-US" sz="2600" dirty="0">
                <a:solidFill>
                  <a:prstClr val="white">
                    <a:lumMod val="50000"/>
                  </a:prstClr>
                </a:solidFill>
                <a:latin typeface="Corbel" panose="020B0503020204020204"/>
                <a:sym typeface="Helvetica Neue"/>
              </a:rPr>
            </a:br>
            <a:r>
              <a:rPr lang="en-US" sz="2600" dirty="0">
                <a:solidFill>
                  <a:prstClr val="white">
                    <a:lumMod val="50000"/>
                  </a:prstClr>
                </a:solidFill>
                <a:latin typeface="Corbel" panose="020B0503020204020204"/>
                <a:sym typeface="Helvetica Neue"/>
              </a:rPr>
              <a:t>cleaned from eyelashes...</a:t>
            </a:r>
          </a:p>
        </p:txBody>
      </p:sp>
      <p:sp>
        <p:nvSpPr>
          <p:cNvPr id="11" name="TextBox 10">
            <a:extLst>
              <a:ext uri="{FF2B5EF4-FFF2-40B4-BE49-F238E27FC236}">
                <a16:creationId xmlns:a16="http://schemas.microsoft.com/office/drawing/2014/main" id="{79B40693-8738-D541-9777-55925DB6DF8C}"/>
              </a:ext>
            </a:extLst>
          </p:cNvPr>
          <p:cNvSpPr txBox="1"/>
          <p:nvPr/>
        </p:nvSpPr>
        <p:spPr>
          <a:xfrm>
            <a:off x="6815409" y="5072447"/>
            <a:ext cx="4948258" cy="430887"/>
          </a:xfrm>
          <a:prstGeom prst="rect">
            <a:avLst/>
          </a:prstGeom>
          <a:noFill/>
        </p:spPr>
        <p:txBody>
          <a:bodyPr wrap="square" rtlCol="0">
            <a:spAutoFit/>
          </a:bodyPr>
          <a:lstStyle/>
          <a:p>
            <a:pPr defTabSz="540000">
              <a:spcAft>
                <a:spcPts val="1500"/>
              </a:spcAft>
              <a:buClr>
                <a:srgbClr val="56A652"/>
              </a:buClr>
              <a:tabLst>
                <a:tab pos="1800000" algn="l"/>
              </a:tabLst>
            </a:pPr>
            <a:r>
              <a:rPr lang="en-US" sz="2200" dirty="0">
                <a:solidFill>
                  <a:srgbClr val="262626"/>
                </a:solidFill>
                <a:latin typeface="Helvetica" pitchFamily="2" charset="0"/>
                <a:sym typeface="Helvetica Neue"/>
              </a:rPr>
              <a:t>Choose an option to suit the patient</a:t>
            </a:r>
          </a:p>
        </p:txBody>
      </p:sp>
      <p:sp>
        <p:nvSpPr>
          <p:cNvPr id="2" name="TextBox 1">
            <a:extLst>
              <a:ext uri="{FF2B5EF4-FFF2-40B4-BE49-F238E27FC236}">
                <a16:creationId xmlns:a16="http://schemas.microsoft.com/office/drawing/2014/main" id="{DB21514F-849B-0064-F28A-A91EEA99EC73}"/>
              </a:ext>
            </a:extLst>
          </p:cNvPr>
          <p:cNvSpPr txBox="1"/>
          <p:nvPr/>
        </p:nvSpPr>
        <p:spPr>
          <a:xfrm>
            <a:off x="6923101" y="5615602"/>
            <a:ext cx="2675939" cy="430887"/>
          </a:xfrm>
          <a:prstGeom prst="rect">
            <a:avLst/>
          </a:prstGeom>
          <a:noFill/>
        </p:spPr>
        <p:txBody>
          <a:bodyPr wrap="square" rtlCol="0">
            <a:spAutoFit/>
          </a:bodyPr>
          <a:lstStyle/>
          <a:p>
            <a:pPr defTabSz="540000">
              <a:spcAft>
                <a:spcPts val="1500"/>
              </a:spcAft>
              <a:buClr>
                <a:srgbClr val="56A652"/>
              </a:buClr>
              <a:tabLst>
                <a:tab pos="1800000" algn="l"/>
              </a:tabLst>
            </a:pPr>
            <a:r>
              <a:rPr lang="en-US" sz="2200" b="1" dirty="0">
                <a:solidFill>
                  <a:srgbClr val="262626"/>
                </a:solidFill>
                <a:latin typeface="Helvetica" pitchFamily="2" charset="0"/>
                <a:sym typeface="Helvetica Neue"/>
              </a:rPr>
              <a:t>Preservative free</a:t>
            </a:r>
          </a:p>
        </p:txBody>
      </p:sp>
      <p:pic>
        <p:nvPicPr>
          <p:cNvPr id="3" name="Picture 2" descr="Icon&#10;&#10;Description automatically generated">
            <a:extLst>
              <a:ext uri="{FF2B5EF4-FFF2-40B4-BE49-F238E27FC236}">
                <a16:creationId xmlns:a16="http://schemas.microsoft.com/office/drawing/2014/main" id="{BC3D0EFF-7698-FEF7-96B2-F1F2553D29AE}"/>
              </a:ext>
            </a:extLst>
          </p:cNvPr>
          <p:cNvPicPr>
            <a:picLocks noChangeAspect="1"/>
          </p:cNvPicPr>
          <p:nvPr/>
        </p:nvPicPr>
        <p:blipFill>
          <a:blip r:embed="rId5" r:link="rId6"/>
          <a:stretch>
            <a:fillRect/>
          </a:stretch>
        </p:blipFill>
        <p:spPr>
          <a:xfrm>
            <a:off x="9994609" y="5526595"/>
            <a:ext cx="724822" cy="724822"/>
          </a:xfrm>
          <a:prstGeom prst="rect">
            <a:avLst/>
          </a:prstGeom>
        </p:spPr>
      </p:pic>
      <p:sp>
        <p:nvSpPr>
          <p:cNvPr id="5" name="Title 4">
            <a:extLst>
              <a:ext uri="{FF2B5EF4-FFF2-40B4-BE49-F238E27FC236}">
                <a16:creationId xmlns:a16="http://schemas.microsoft.com/office/drawing/2014/main" id="{4B7275CA-6852-A9AF-AD5F-E6C7204B0C82}"/>
              </a:ext>
            </a:extLst>
          </p:cNvPr>
          <p:cNvSpPr>
            <a:spLocks noGrp="1"/>
          </p:cNvSpPr>
          <p:nvPr>
            <p:ph type="title"/>
          </p:nvPr>
        </p:nvSpPr>
        <p:spPr/>
        <p:txBody>
          <a:bodyPr>
            <a:normAutofit fontScale="90000"/>
          </a:bodyPr>
          <a:lstStyle/>
          <a:p>
            <a:r>
              <a:rPr lang="en-US" dirty="0"/>
              <a:t>What is so important about CLEANSE?</a:t>
            </a:r>
            <a:r>
              <a:rPr lang="en-US" baseline="30000" dirty="0"/>
              <a:t>1</a:t>
            </a:r>
            <a:br>
              <a:rPr lang="en-US" b="1" dirty="0"/>
            </a:br>
            <a:endParaRPr lang="en-GB" dirty="0"/>
          </a:p>
        </p:txBody>
      </p:sp>
      <p:cxnSp>
        <p:nvCxnSpPr>
          <p:cNvPr id="13" name="Straight Connector 12">
            <a:extLst>
              <a:ext uri="{FF2B5EF4-FFF2-40B4-BE49-F238E27FC236}">
                <a16:creationId xmlns:a16="http://schemas.microsoft.com/office/drawing/2014/main" id="{D15D2773-3475-B2B8-81D6-522D4A12A7EB}"/>
              </a:ext>
            </a:extLst>
          </p:cNvPr>
          <p:cNvCxnSpPr>
            <a:cxnSpLocks/>
          </p:cNvCxnSpPr>
          <p:nvPr/>
        </p:nvCxnSpPr>
        <p:spPr>
          <a:xfrm>
            <a:off x="5744308" y="1811078"/>
            <a:ext cx="0" cy="4230278"/>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26BB1D3-1420-EFC1-599C-C871F6F7F373}"/>
              </a:ext>
            </a:extLst>
          </p:cNvPr>
          <p:cNvSpPr txBox="1"/>
          <p:nvPr/>
        </p:nvSpPr>
        <p:spPr>
          <a:xfrm>
            <a:off x="-1" y="6203140"/>
            <a:ext cx="10071459" cy="430887"/>
          </a:xfrm>
          <a:prstGeom prst="rect">
            <a:avLst/>
          </a:prstGeom>
          <a:noFill/>
        </p:spPr>
        <p:txBody>
          <a:bodyPr wrap="square">
            <a:spAutoFit/>
          </a:bodyPr>
          <a:lstStyle/>
          <a:p>
            <a:r>
              <a:rPr lang="en-GB" sz="1100" b="0" i="0" dirty="0">
                <a:solidFill>
                  <a:srgbClr val="727272"/>
                </a:solidFill>
                <a:effectLst/>
                <a:latin typeface="+mn-lt"/>
              </a:rPr>
              <a:t>1. Nichols, K.K., </a:t>
            </a:r>
            <a:r>
              <a:rPr lang="en-GB" sz="1100" b="0" i="0" dirty="0" err="1">
                <a:solidFill>
                  <a:srgbClr val="727272"/>
                </a:solidFill>
                <a:effectLst/>
                <a:latin typeface="+mn-lt"/>
              </a:rPr>
              <a:t>Foulks</a:t>
            </a:r>
            <a:r>
              <a:rPr lang="en-GB" sz="1100" b="0" i="0" dirty="0">
                <a:solidFill>
                  <a:srgbClr val="727272"/>
                </a:solidFill>
                <a:effectLst/>
                <a:latin typeface="+mn-lt"/>
              </a:rPr>
              <a:t>, G.N., </a:t>
            </a:r>
            <a:r>
              <a:rPr lang="en-GB" sz="1100" b="0" i="0" dirty="0" err="1">
                <a:solidFill>
                  <a:srgbClr val="727272"/>
                </a:solidFill>
                <a:effectLst/>
                <a:latin typeface="+mn-lt"/>
              </a:rPr>
              <a:t>Bron</a:t>
            </a:r>
            <a:r>
              <a:rPr lang="en-GB" sz="1100" b="0" i="0" dirty="0">
                <a:solidFill>
                  <a:srgbClr val="727272"/>
                </a:solidFill>
                <a:effectLst/>
                <a:latin typeface="+mn-lt"/>
              </a:rPr>
              <a:t>, A.J., Glasgow, B.J., </a:t>
            </a:r>
            <a:r>
              <a:rPr lang="en-GB" sz="1100" b="0" i="0" dirty="0" err="1">
                <a:solidFill>
                  <a:srgbClr val="727272"/>
                </a:solidFill>
                <a:effectLst/>
                <a:latin typeface="+mn-lt"/>
              </a:rPr>
              <a:t>Dogru</a:t>
            </a:r>
            <a:r>
              <a:rPr lang="en-GB" sz="1100" b="0" i="0" dirty="0">
                <a:solidFill>
                  <a:srgbClr val="727272"/>
                </a:solidFill>
                <a:effectLst/>
                <a:latin typeface="+mn-lt"/>
              </a:rPr>
              <a:t>, M., </a:t>
            </a:r>
            <a:r>
              <a:rPr lang="en-GB" sz="1100" b="0" i="0" dirty="0" err="1">
                <a:solidFill>
                  <a:srgbClr val="727272"/>
                </a:solidFill>
                <a:effectLst/>
                <a:latin typeface="+mn-lt"/>
              </a:rPr>
              <a:t>Tsubota</a:t>
            </a:r>
            <a:r>
              <a:rPr lang="en-GB" sz="1100" b="0" i="0" dirty="0">
                <a:solidFill>
                  <a:srgbClr val="727272"/>
                </a:solidFill>
                <a:effectLst/>
                <a:latin typeface="+mn-lt"/>
              </a:rPr>
              <a:t>, K., </a:t>
            </a:r>
            <a:r>
              <a:rPr lang="en-GB" sz="1100" b="0" i="0" dirty="0" err="1">
                <a:solidFill>
                  <a:srgbClr val="727272"/>
                </a:solidFill>
                <a:effectLst/>
                <a:latin typeface="+mn-lt"/>
              </a:rPr>
              <a:t>Lemp</a:t>
            </a:r>
            <a:r>
              <a:rPr lang="en-GB" sz="1100" b="0" i="0" dirty="0">
                <a:solidFill>
                  <a:srgbClr val="727272"/>
                </a:solidFill>
                <a:effectLst/>
                <a:latin typeface="+mn-lt"/>
              </a:rPr>
              <a:t>, M.A. and Sullivan, D.A., 2011. The international workshop on meibomian gland dysfunction: executive summary. </a:t>
            </a:r>
            <a:r>
              <a:rPr lang="en-GB" sz="1100" b="0" i="1" dirty="0">
                <a:solidFill>
                  <a:srgbClr val="727272"/>
                </a:solidFill>
                <a:effectLst/>
                <a:latin typeface="+mn-lt"/>
              </a:rPr>
              <a:t>Investigative ophthalmology &amp; visual science</a:t>
            </a:r>
            <a:r>
              <a:rPr lang="en-GB" sz="1100" b="0" i="0" dirty="0">
                <a:solidFill>
                  <a:srgbClr val="727272"/>
                </a:solidFill>
                <a:effectLst/>
                <a:latin typeface="+mn-lt"/>
              </a:rPr>
              <a:t>, </a:t>
            </a:r>
            <a:r>
              <a:rPr lang="en-GB" sz="1100" b="0" i="1" dirty="0">
                <a:solidFill>
                  <a:srgbClr val="727272"/>
                </a:solidFill>
                <a:effectLst/>
                <a:latin typeface="+mn-lt"/>
              </a:rPr>
              <a:t>52</a:t>
            </a:r>
            <a:r>
              <a:rPr lang="en-GB" sz="1100" b="0" i="0" dirty="0">
                <a:solidFill>
                  <a:srgbClr val="727272"/>
                </a:solidFill>
                <a:effectLst/>
                <a:latin typeface="+mn-lt"/>
              </a:rPr>
              <a:t>(4), pp.1922-1929.</a:t>
            </a:r>
            <a:endParaRPr lang="en-GB" sz="1100" dirty="0">
              <a:solidFill>
                <a:srgbClr val="727272"/>
              </a:solidFill>
              <a:latin typeface="+mn-lt"/>
            </a:endParaRPr>
          </a:p>
        </p:txBody>
      </p:sp>
      <p:pic>
        <p:nvPicPr>
          <p:cNvPr id="8" name="Picture 7" descr="Icon&#10;&#10;Description automatically generated">
            <a:extLst>
              <a:ext uri="{FF2B5EF4-FFF2-40B4-BE49-F238E27FC236}">
                <a16:creationId xmlns:a16="http://schemas.microsoft.com/office/drawing/2014/main" id="{4D3EF81A-38CE-9A44-89B8-EB4DD60D9C5D}"/>
              </a:ext>
            </a:extLst>
          </p:cNvPr>
          <p:cNvPicPr>
            <a:picLocks noChangeAspect="1"/>
          </p:cNvPicPr>
          <p:nvPr/>
        </p:nvPicPr>
        <p:blipFill>
          <a:blip r:embed="rId7" r:link="rId8"/>
          <a:stretch>
            <a:fillRect/>
          </a:stretch>
        </p:blipFill>
        <p:spPr>
          <a:xfrm>
            <a:off x="10505085" y="1486873"/>
            <a:ext cx="1265942" cy="1265942"/>
          </a:xfrm>
          <a:prstGeom prst="rect">
            <a:avLst/>
          </a:prstGeom>
        </p:spPr>
      </p:pic>
      <p:sp>
        <p:nvSpPr>
          <p:cNvPr id="12" name="TextBox 11">
            <a:extLst>
              <a:ext uri="{FF2B5EF4-FFF2-40B4-BE49-F238E27FC236}">
                <a16:creationId xmlns:a16="http://schemas.microsoft.com/office/drawing/2014/main" id="{D526D4B8-BAA8-CC43-84E3-B93D5FFCFEAB}"/>
              </a:ext>
            </a:extLst>
          </p:cNvPr>
          <p:cNvSpPr txBox="1"/>
          <p:nvPr/>
        </p:nvSpPr>
        <p:spPr>
          <a:xfrm>
            <a:off x="8437068" y="1904339"/>
            <a:ext cx="1810246" cy="461665"/>
          </a:xfrm>
          <a:prstGeom prst="rect">
            <a:avLst/>
          </a:prstGeom>
          <a:solidFill>
            <a:schemeClr val="accent1"/>
          </a:solidFill>
        </p:spPr>
        <p:txBody>
          <a:bodyPr wrap="square" rtlCol="0">
            <a:spAutoFit/>
          </a:bodyPr>
          <a:lstStyle/>
          <a:p>
            <a:pPr algn="ctr" defTabSz="457200"/>
            <a:r>
              <a:rPr lang="en-US" sz="2400" b="1" dirty="0">
                <a:solidFill>
                  <a:prstClr val="white"/>
                </a:solidFill>
                <a:latin typeface="Helvetica" pitchFamily="2" charset="0"/>
                <a:sym typeface="Helvetica Neue"/>
              </a:rPr>
              <a:t>CLEANSE</a:t>
            </a:r>
            <a:endParaRPr lang="en-US" sz="2400" dirty="0">
              <a:solidFill>
                <a:prstClr val="white"/>
              </a:solidFill>
              <a:latin typeface="Helvetica" pitchFamily="2" charset="0"/>
              <a:sym typeface="Helvetica Neue"/>
            </a:endParaRPr>
          </a:p>
        </p:txBody>
      </p:sp>
    </p:spTree>
    <p:extLst>
      <p:ext uri="{BB962C8B-B14F-4D97-AF65-F5344CB8AC3E}">
        <p14:creationId xmlns:p14="http://schemas.microsoft.com/office/powerpoint/2010/main" val="40179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E2C7CF85-DAD6-CF4C-848E-84F521B50123}"/>
              </a:ext>
            </a:extLst>
          </p:cNvPr>
          <p:cNvPicPr>
            <a:picLocks noChangeAspect="1"/>
          </p:cNvPicPr>
          <p:nvPr/>
        </p:nvPicPr>
        <p:blipFill>
          <a:blip r:embed="rId3" r:link="rId4"/>
          <a:stretch>
            <a:fillRect/>
          </a:stretch>
        </p:blipFill>
        <p:spPr>
          <a:xfrm>
            <a:off x="10505085" y="1486873"/>
            <a:ext cx="1265942" cy="1265942"/>
          </a:xfrm>
          <a:prstGeom prst="rect">
            <a:avLst/>
          </a:prstGeom>
        </p:spPr>
      </p:pic>
      <p:sp>
        <p:nvSpPr>
          <p:cNvPr id="8" name="TextBox 7">
            <a:extLst>
              <a:ext uri="{FF2B5EF4-FFF2-40B4-BE49-F238E27FC236}">
                <a16:creationId xmlns:a16="http://schemas.microsoft.com/office/drawing/2014/main" id="{2A082AC8-0674-344D-8BBD-25DCAC7624FC}"/>
              </a:ext>
            </a:extLst>
          </p:cNvPr>
          <p:cNvSpPr txBox="1"/>
          <p:nvPr/>
        </p:nvSpPr>
        <p:spPr>
          <a:xfrm>
            <a:off x="8420970" y="1889012"/>
            <a:ext cx="1810246" cy="461665"/>
          </a:xfrm>
          <a:prstGeom prst="rect">
            <a:avLst/>
          </a:prstGeom>
          <a:solidFill>
            <a:srgbClr val="00B0AE"/>
          </a:solidFill>
        </p:spPr>
        <p:txBody>
          <a:bodyPr wrap="square" rtlCol="0">
            <a:spAutoFit/>
          </a:bodyPr>
          <a:lstStyle/>
          <a:p>
            <a:pPr algn="ctr" defTabSz="457200"/>
            <a:r>
              <a:rPr lang="en-US" sz="2400" b="1" dirty="0">
                <a:solidFill>
                  <a:prstClr val="white"/>
                </a:solidFill>
                <a:latin typeface="Helvetica" pitchFamily="2" charset="0"/>
                <a:sym typeface="Helvetica Neue"/>
              </a:rPr>
              <a:t>HYDRATE</a:t>
            </a:r>
            <a:endParaRPr lang="en-US" sz="2400" dirty="0">
              <a:solidFill>
                <a:prstClr val="white"/>
              </a:solidFill>
              <a:latin typeface="Helvetica" pitchFamily="2" charset="0"/>
              <a:sym typeface="Helvetica Neue"/>
            </a:endParaRPr>
          </a:p>
        </p:txBody>
      </p:sp>
      <p:sp>
        <p:nvSpPr>
          <p:cNvPr id="9" name="TextBox 8">
            <a:extLst>
              <a:ext uri="{FF2B5EF4-FFF2-40B4-BE49-F238E27FC236}">
                <a16:creationId xmlns:a16="http://schemas.microsoft.com/office/drawing/2014/main" id="{521A7F3A-39FF-3948-8030-3697854360E7}"/>
              </a:ext>
            </a:extLst>
          </p:cNvPr>
          <p:cNvSpPr txBox="1"/>
          <p:nvPr/>
        </p:nvSpPr>
        <p:spPr>
          <a:xfrm>
            <a:off x="540001" y="1904339"/>
            <a:ext cx="5556000" cy="1292662"/>
          </a:xfrm>
          <a:prstGeom prst="rect">
            <a:avLst/>
          </a:prstGeom>
          <a:noFill/>
        </p:spPr>
        <p:txBody>
          <a:bodyPr wrap="square" rtlCol="0">
            <a:spAutoFit/>
          </a:bodyPr>
          <a:lstStyle/>
          <a:p>
            <a:pPr defTabSz="540000">
              <a:spcAft>
                <a:spcPts val="1500"/>
              </a:spcAft>
              <a:buClr>
                <a:srgbClr val="A8387D"/>
              </a:buClr>
              <a:tabLst>
                <a:tab pos="1800000" algn="l"/>
              </a:tabLst>
            </a:pPr>
            <a:r>
              <a:rPr lang="en-US" sz="2600" dirty="0">
                <a:solidFill>
                  <a:prstClr val="white">
                    <a:lumMod val="50000"/>
                  </a:prstClr>
                </a:solidFill>
                <a:latin typeface="Corbel" panose="020B0503020204020204"/>
                <a:sym typeface="Helvetica Neue"/>
              </a:rPr>
              <a:t>Addition of hydration/lubrication </a:t>
            </a:r>
            <a:br>
              <a:rPr lang="en-US" sz="2600" dirty="0">
                <a:solidFill>
                  <a:prstClr val="white">
                    <a:lumMod val="50000"/>
                  </a:prstClr>
                </a:solidFill>
                <a:latin typeface="Corbel" panose="020B0503020204020204"/>
                <a:sym typeface="Helvetica Neue"/>
              </a:rPr>
            </a:br>
            <a:r>
              <a:rPr lang="en-US" sz="2600" dirty="0">
                <a:solidFill>
                  <a:prstClr val="white">
                    <a:lumMod val="50000"/>
                  </a:prstClr>
                </a:solidFill>
                <a:latin typeface="Corbel" panose="020B0503020204020204"/>
                <a:sym typeface="Helvetica Neue"/>
              </a:rPr>
              <a:t>is important to restore the homeostasis to the tear film...</a:t>
            </a:r>
          </a:p>
        </p:txBody>
      </p:sp>
      <p:sp>
        <p:nvSpPr>
          <p:cNvPr id="10" name="TextBox 9">
            <a:extLst>
              <a:ext uri="{FF2B5EF4-FFF2-40B4-BE49-F238E27FC236}">
                <a16:creationId xmlns:a16="http://schemas.microsoft.com/office/drawing/2014/main" id="{C0776B9E-4F60-BA42-BCD7-2FEABB6C42F5}"/>
              </a:ext>
            </a:extLst>
          </p:cNvPr>
          <p:cNvSpPr txBox="1"/>
          <p:nvPr/>
        </p:nvSpPr>
        <p:spPr>
          <a:xfrm>
            <a:off x="8179296" y="2655015"/>
            <a:ext cx="2675939" cy="430887"/>
          </a:xfrm>
          <a:prstGeom prst="rect">
            <a:avLst/>
          </a:prstGeom>
          <a:noFill/>
        </p:spPr>
        <p:txBody>
          <a:bodyPr wrap="square" rtlCol="0">
            <a:spAutoFit/>
          </a:bodyPr>
          <a:lstStyle/>
          <a:p>
            <a:pPr defTabSz="540000">
              <a:spcAft>
                <a:spcPts val="1500"/>
              </a:spcAft>
              <a:buClr>
                <a:srgbClr val="56A652"/>
              </a:buClr>
              <a:tabLst>
                <a:tab pos="1800000" algn="l"/>
              </a:tabLst>
            </a:pPr>
            <a:r>
              <a:rPr lang="en-US" sz="2200" b="1" dirty="0">
                <a:solidFill>
                  <a:srgbClr val="262626"/>
                </a:solidFill>
                <a:latin typeface="Helvetica" pitchFamily="2" charset="0"/>
                <a:sym typeface="Helvetica Neue"/>
              </a:rPr>
              <a:t>Preservative free</a:t>
            </a:r>
          </a:p>
        </p:txBody>
      </p:sp>
      <p:cxnSp>
        <p:nvCxnSpPr>
          <p:cNvPr id="11" name="Straight Connector 10">
            <a:extLst>
              <a:ext uri="{FF2B5EF4-FFF2-40B4-BE49-F238E27FC236}">
                <a16:creationId xmlns:a16="http://schemas.microsoft.com/office/drawing/2014/main" id="{D5015E64-FFC1-6E46-A750-F36ED320AD5D}"/>
              </a:ext>
            </a:extLst>
          </p:cNvPr>
          <p:cNvCxnSpPr>
            <a:cxnSpLocks/>
          </p:cNvCxnSpPr>
          <p:nvPr/>
        </p:nvCxnSpPr>
        <p:spPr>
          <a:xfrm>
            <a:off x="6096000" y="1988925"/>
            <a:ext cx="0" cy="4230278"/>
          </a:xfrm>
          <a:prstGeom prst="line">
            <a:avLst/>
          </a:prstGeom>
          <a:ln w="63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8DAA6308-D739-71B4-3BE8-65F9908FACAA}"/>
              </a:ext>
            </a:extLst>
          </p:cNvPr>
          <p:cNvPicPr>
            <a:picLocks noChangeAspect="1"/>
          </p:cNvPicPr>
          <p:nvPr/>
        </p:nvPicPr>
        <p:blipFill rotWithShape="1">
          <a:blip r:embed="rId5"/>
          <a:srcRect t="11510" b="42724"/>
          <a:stretch/>
        </p:blipFill>
        <p:spPr>
          <a:xfrm>
            <a:off x="1498680" y="3506299"/>
            <a:ext cx="2329157" cy="2307883"/>
          </a:xfrm>
          <a:prstGeom prst="rect">
            <a:avLst/>
          </a:prstGeom>
        </p:spPr>
      </p:pic>
      <p:pic>
        <p:nvPicPr>
          <p:cNvPr id="3" name="Picture 2" descr="Icon&#10;&#10;Description automatically generated">
            <a:extLst>
              <a:ext uri="{FF2B5EF4-FFF2-40B4-BE49-F238E27FC236}">
                <a16:creationId xmlns:a16="http://schemas.microsoft.com/office/drawing/2014/main" id="{E5F5C6FF-7FD1-99AF-28A9-E0D0AB941845}"/>
              </a:ext>
            </a:extLst>
          </p:cNvPr>
          <p:cNvPicPr>
            <a:picLocks noChangeAspect="1"/>
          </p:cNvPicPr>
          <p:nvPr/>
        </p:nvPicPr>
        <p:blipFill>
          <a:blip r:embed="rId6" r:link="rId7"/>
          <a:stretch>
            <a:fillRect/>
          </a:stretch>
        </p:blipFill>
        <p:spPr>
          <a:xfrm>
            <a:off x="8691093" y="3390240"/>
            <a:ext cx="1270000" cy="1270000"/>
          </a:xfrm>
          <a:prstGeom prst="rect">
            <a:avLst/>
          </a:prstGeom>
        </p:spPr>
      </p:pic>
      <p:sp>
        <p:nvSpPr>
          <p:cNvPr id="5" name="Title 4">
            <a:extLst>
              <a:ext uri="{FF2B5EF4-FFF2-40B4-BE49-F238E27FC236}">
                <a16:creationId xmlns:a16="http://schemas.microsoft.com/office/drawing/2014/main" id="{F2C29B70-C01C-DC13-CFC3-78BA7A1DFBB5}"/>
              </a:ext>
            </a:extLst>
          </p:cNvPr>
          <p:cNvSpPr>
            <a:spLocks noGrp="1"/>
          </p:cNvSpPr>
          <p:nvPr>
            <p:ph type="title"/>
          </p:nvPr>
        </p:nvSpPr>
        <p:spPr/>
        <p:txBody>
          <a:bodyPr>
            <a:normAutofit fontScale="90000"/>
          </a:bodyPr>
          <a:lstStyle/>
          <a:p>
            <a:r>
              <a:rPr lang="en-US" dirty="0"/>
              <a:t>What is so important about HYDRATE?</a:t>
            </a:r>
            <a:r>
              <a:rPr lang="en-US" baseline="30000" dirty="0"/>
              <a:t>1</a:t>
            </a:r>
            <a:br>
              <a:rPr lang="en-US" b="1" dirty="0"/>
            </a:br>
            <a:endParaRPr lang="en-GB" dirty="0"/>
          </a:p>
        </p:txBody>
      </p:sp>
      <p:sp>
        <p:nvSpPr>
          <p:cNvPr id="6" name="TextBox 5">
            <a:extLst>
              <a:ext uri="{FF2B5EF4-FFF2-40B4-BE49-F238E27FC236}">
                <a16:creationId xmlns:a16="http://schemas.microsoft.com/office/drawing/2014/main" id="{BCC2BFD6-52C8-6056-69AA-D11509DD4349}"/>
              </a:ext>
            </a:extLst>
          </p:cNvPr>
          <p:cNvSpPr txBox="1"/>
          <p:nvPr/>
        </p:nvSpPr>
        <p:spPr>
          <a:xfrm>
            <a:off x="-1" y="6203140"/>
            <a:ext cx="10071459" cy="430887"/>
          </a:xfrm>
          <a:prstGeom prst="rect">
            <a:avLst/>
          </a:prstGeom>
          <a:noFill/>
        </p:spPr>
        <p:txBody>
          <a:bodyPr wrap="square">
            <a:spAutoFit/>
          </a:bodyPr>
          <a:lstStyle/>
          <a:p>
            <a:r>
              <a:rPr lang="en-GB" sz="1100" b="0" i="0" dirty="0">
                <a:solidFill>
                  <a:srgbClr val="727272"/>
                </a:solidFill>
                <a:effectLst/>
                <a:latin typeface="+mn-lt"/>
              </a:rPr>
              <a:t>1. Nichols, K.K., </a:t>
            </a:r>
            <a:r>
              <a:rPr lang="en-GB" sz="1100" b="0" i="0" dirty="0" err="1">
                <a:solidFill>
                  <a:srgbClr val="727272"/>
                </a:solidFill>
                <a:effectLst/>
                <a:latin typeface="+mn-lt"/>
              </a:rPr>
              <a:t>Foulks</a:t>
            </a:r>
            <a:r>
              <a:rPr lang="en-GB" sz="1100" b="0" i="0" dirty="0">
                <a:solidFill>
                  <a:srgbClr val="727272"/>
                </a:solidFill>
                <a:effectLst/>
                <a:latin typeface="+mn-lt"/>
              </a:rPr>
              <a:t>, G.N., </a:t>
            </a:r>
            <a:r>
              <a:rPr lang="en-GB" sz="1100" b="0" i="0" dirty="0" err="1">
                <a:solidFill>
                  <a:srgbClr val="727272"/>
                </a:solidFill>
                <a:effectLst/>
                <a:latin typeface="+mn-lt"/>
              </a:rPr>
              <a:t>Bron</a:t>
            </a:r>
            <a:r>
              <a:rPr lang="en-GB" sz="1100" b="0" i="0" dirty="0">
                <a:solidFill>
                  <a:srgbClr val="727272"/>
                </a:solidFill>
                <a:effectLst/>
                <a:latin typeface="+mn-lt"/>
              </a:rPr>
              <a:t>, A.J., Glasgow, B.J., </a:t>
            </a:r>
            <a:r>
              <a:rPr lang="en-GB" sz="1100" b="0" i="0" dirty="0" err="1">
                <a:solidFill>
                  <a:srgbClr val="727272"/>
                </a:solidFill>
                <a:effectLst/>
                <a:latin typeface="+mn-lt"/>
              </a:rPr>
              <a:t>Dogru</a:t>
            </a:r>
            <a:r>
              <a:rPr lang="en-GB" sz="1100" b="0" i="0" dirty="0">
                <a:solidFill>
                  <a:srgbClr val="727272"/>
                </a:solidFill>
                <a:effectLst/>
                <a:latin typeface="+mn-lt"/>
              </a:rPr>
              <a:t>, M., </a:t>
            </a:r>
            <a:r>
              <a:rPr lang="en-GB" sz="1100" b="0" i="0" dirty="0" err="1">
                <a:solidFill>
                  <a:srgbClr val="727272"/>
                </a:solidFill>
                <a:effectLst/>
                <a:latin typeface="+mn-lt"/>
              </a:rPr>
              <a:t>Tsubota</a:t>
            </a:r>
            <a:r>
              <a:rPr lang="en-GB" sz="1100" b="0" i="0" dirty="0">
                <a:solidFill>
                  <a:srgbClr val="727272"/>
                </a:solidFill>
                <a:effectLst/>
                <a:latin typeface="+mn-lt"/>
              </a:rPr>
              <a:t>, K., </a:t>
            </a:r>
            <a:r>
              <a:rPr lang="en-GB" sz="1100" b="0" i="0" dirty="0" err="1">
                <a:solidFill>
                  <a:srgbClr val="727272"/>
                </a:solidFill>
                <a:effectLst/>
                <a:latin typeface="+mn-lt"/>
              </a:rPr>
              <a:t>Lemp</a:t>
            </a:r>
            <a:r>
              <a:rPr lang="en-GB" sz="1100" b="0" i="0" dirty="0">
                <a:solidFill>
                  <a:srgbClr val="727272"/>
                </a:solidFill>
                <a:effectLst/>
                <a:latin typeface="+mn-lt"/>
              </a:rPr>
              <a:t>, M.A. and Sullivan, D.A., 2011. The international workshop on meibomian gland dysfunction: executive summary. </a:t>
            </a:r>
            <a:r>
              <a:rPr lang="en-GB" sz="1100" b="0" i="1" dirty="0">
                <a:solidFill>
                  <a:srgbClr val="727272"/>
                </a:solidFill>
                <a:effectLst/>
                <a:latin typeface="+mn-lt"/>
              </a:rPr>
              <a:t>Investigative ophthalmology &amp; visual science</a:t>
            </a:r>
            <a:r>
              <a:rPr lang="en-GB" sz="1100" b="0" i="0" dirty="0">
                <a:solidFill>
                  <a:srgbClr val="727272"/>
                </a:solidFill>
                <a:effectLst/>
                <a:latin typeface="+mn-lt"/>
              </a:rPr>
              <a:t>, </a:t>
            </a:r>
            <a:r>
              <a:rPr lang="en-GB" sz="1100" b="0" i="1" dirty="0">
                <a:solidFill>
                  <a:srgbClr val="727272"/>
                </a:solidFill>
                <a:effectLst/>
                <a:latin typeface="+mn-lt"/>
              </a:rPr>
              <a:t>52</a:t>
            </a:r>
            <a:r>
              <a:rPr lang="en-GB" sz="1100" b="0" i="0" dirty="0">
                <a:solidFill>
                  <a:srgbClr val="727272"/>
                </a:solidFill>
                <a:effectLst/>
                <a:latin typeface="+mn-lt"/>
              </a:rPr>
              <a:t>(4), pp.1922-1929.</a:t>
            </a:r>
            <a:endParaRPr lang="en-GB" sz="1100" dirty="0">
              <a:solidFill>
                <a:srgbClr val="727272"/>
              </a:solidFill>
              <a:latin typeface="+mn-lt"/>
            </a:endParaRPr>
          </a:p>
        </p:txBody>
      </p:sp>
    </p:spTree>
    <p:extLst>
      <p:ext uri="{BB962C8B-B14F-4D97-AF65-F5344CB8AC3E}">
        <p14:creationId xmlns:p14="http://schemas.microsoft.com/office/powerpoint/2010/main" val="33118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lstStyle/>
          <a:p>
            <a:pPr rtl="0"/>
            <a:r>
              <a:rPr lang="en-GB" dirty="0"/>
              <a:t>QUESTIONS</a:t>
            </a:r>
          </a:p>
        </p:txBody>
      </p:sp>
      <p:sp>
        <p:nvSpPr>
          <p:cNvPr id="5" name="Subtitle 4"/>
          <p:cNvSpPr>
            <a:spLocks noGrp="1"/>
          </p:cNvSpPr>
          <p:nvPr>
            <p:ph type="subTitle" idx="1"/>
          </p:nvPr>
        </p:nvSpPr>
        <p:spPr/>
        <p:txBody>
          <a:bodyPr rtlCol="0"/>
          <a:lstStyle/>
          <a:p>
            <a:pPr rtl="0"/>
            <a:endParaRPr lang="en-GB"/>
          </a:p>
        </p:txBody>
      </p:sp>
    </p:spTree>
    <p:extLst>
      <p:ext uri="{BB962C8B-B14F-4D97-AF65-F5344CB8AC3E}">
        <p14:creationId xmlns:p14="http://schemas.microsoft.com/office/powerpoint/2010/main" val="386231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What is Dry Eye Disease (DED)?</a:t>
            </a:r>
            <a:r>
              <a:rPr lang="en-GB" dirty="0">
                <a:latin typeface="Goudy Old Style" panose="02020502050305020303" pitchFamily="18" charset="0"/>
              </a:rPr>
              <a:t>¹</a:t>
            </a:r>
            <a:endParaRPr lang="en-GB" dirty="0"/>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a:xfrm>
            <a:off x="262464" y="2446384"/>
            <a:ext cx="6901734" cy="1965232"/>
          </a:xfrm>
        </p:spPr>
        <p:txBody>
          <a:bodyPr>
            <a:normAutofit lnSpcReduction="10000"/>
          </a:bodyPr>
          <a:lstStyle/>
          <a:p>
            <a:pPr marL="0" indent="0">
              <a:buNone/>
            </a:pPr>
            <a:r>
              <a:rPr lang="en-GB" sz="2400" dirty="0"/>
              <a:t>“Dry eye is a multifactorial disease of the ocular surface characterised by a loss of homeostasis of the tear film, and accompanied by ocular symptoms, in which tear film instability and hyperosmolarity, ocular surface inflammation and damage, and neurosensory abnormalities play etiological roles.”</a:t>
            </a:r>
          </a:p>
          <a:p>
            <a:endParaRPr lang="en-GB" sz="2400" dirty="0"/>
          </a:p>
        </p:txBody>
      </p:sp>
      <p:pic>
        <p:nvPicPr>
          <p:cNvPr id="4" name="Picture 3" descr="A picture containing diagram&#10;&#10;Description automatically generated">
            <a:extLst>
              <a:ext uri="{FF2B5EF4-FFF2-40B4-BE49-F238E27FC236}">
                <a16:creationId xmlns:a16="http://schemas.microsoft.com/office/drawing/2014/main" id="{87AEEE13-74A2-F703-1FEC-DC2B20CC192D}"/>
              </a:ext>
            </a:extLst>
          </p:cNvPr>
          <p:cNvPicPr>
            <a:picLocks noChangeAspect="1"/>
          </p:cNvPicPr>
          <p:nvPr/>
        </p:nvPicPr>
        <p:blipFill>
          <a:blip r:embed="rId2" r:link="rId3"/>
          <a:stretch>
            <a:fillRect/>
          </a:stretch>
        </p:blipFill>
        <p:spPr>
          <a:xfrm>
            <a:off x="7384947" y="1462840"/>
            <a:ext cx="4660900" cy="4381500"/>
          </a:xfrm>
          <a:prstGeom prst="rect">
            <a:avLst/>
          </a:prstGeom>
        </p:spPr>
      </p:pic>
      <p:sp>
        <p:nvSpPr>
          <p:cNvPr id="5" name="TextBox 4">
            <a:extLst>
              <a:ext uri="{FF2B5EF4-FFF2-40B4-BE49-F238E27FC236}">
                <a16:creationId xmlns:a16="http://schemas.microsoft.com/office/drawing/2014/main" id="{75033D82-50B9-9DB3-1354-99D7E98492EA}"/>
              </a:ext>
            </a:extLst>
          </p:cNvPr>
          <p:cNvSpPr txBox="1"/>
          <p:nvPr/>
        </p:nvSpPr>
        <p:spPr>
          <a:xfrm>
            <a:off x="262464" y="6147905"/>
            <a:ext cx="8681663" cy="369332"/>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Tx/>
              <a:buSzTx/>
              <a:buFontTx/>
              <a:buNone/>
              <a:tabLst>
                <a:tab pos="1800000" algn="l"/>
              </a:tabLst>
              <a:defRPr/>
            </a:pPr>
            <a:r>
              <a:rPr kumimoji="0" lang="en-GB" sz="900" b="0" i="0" u="none" strike="noStrike" kern="1200" cap="none" spc="0" normalizeH="0" baseline="0" noProof="0" dirty="0">
                <a:ln>
                  <a:noFill/>
                </a:ln>
                <a:solidFill>
                  <a:srgbClr val="A8A8A8"/>
                </a:solidFill>
                <a:effectLst/>
                <a:uLnTx/>
                <a:uFillTx/>
                <a:latin typeface="Corbel (Body)"/>
                <a:ea typeface="+mn-ea"/>
                <a:cs typeface="+mn-cs"/>
              </a:rPr>
              <a:t>1. Craig, J.P., Nelson, J.D., Azar, D.T., Belmonte, C., </a:t>
            </a:r>
            <a:r>
              <a:rPr kumimoji="0" lang="en-GB" sz="900" b="0" i="0" u="none" strike="noStrike" kern="1200" cap="none" spc="0" normalizeH="0" baseline="0" noProof="0" dirty="0" err="1">
                <a:ln>
                  <a:noFill/>
                </a:ln>
                <a:solidFill>
                  <a:srgbClr val="A8A8A8"/>
                </a:solidFill>
                <a:effectLst/>
                <a:uLnTx/>
                <a:uFillTx/>
                <a:latin typeface="Corbel (Body)"/>
                <a:ea typeface="+mn-ea"/>
                <a:cs typeface="+mn-cs"/>
              </a:rPr>
              <a:t>Bron</a:t>
            </a:r>
            <a:r>
              <a:rPr kumimoji="0" lang="en-GB" sz="900" b="0" i="0" u="none" strike="noStrike" kern="1200" cap="none" spc="0" normalizeH="0" baseline="0" noProof="0" dirty="0">
                <a:ln>
                  <a:noFill/>
                </a:ln>
                <a:solidFill>
                  <a:srgbClr val="A8A8A8"/>
                </a:solidFill>
                <a:effectLst/>
                <a:uLnTx/>
                <a:uFillTx/>
                <a:latin typeface="Corbel (Body)"/>
                <a:ea typeface="+mn-ea"/>
                <a:cs typeface="+mn-cs"/>
              </a:rPr>
              <a:t>, A.J., Chauhan, S.K., de Paiva, C.S., Gomes, J.A., </a:t>
            </a:r>
            <a:r>
              <a:rPr kumimoji="0" lang="en-GB" sz="900" b="0" i="0" u="none" strike="noStrike" kern="1200" cap="none" spc="0" normalizeH="0" baseline="0" noProof="0" dirty="0" err="1">
                <a:ln>
                  <a:noFill/>
                </a:ln>
                <a:solidFill>
                  <a:srgbClr val="A8A8A8"/>
                </a:solidFill>
                <a:effectLst/>
                <a:uLnTx/>
                <a:uFillTx/>
                <a:latin typeface="Corbel (Body)"/>
                <a:ea typeface="+mn-ea"/>
                <a:cs typeface="+mn-cs"/>
              </a:rPr>
              <a:t>Hammitt</a:t>
            </a:r>
            <a:r>
              <a:rPr kumimoji="0" lang="en-GB" sz="900" b="0" i="0" u="none" strike="noStrike" kern="1200" cap="none" spc="0" normalizeH="0" baseline="0" noProof="0" dirty="0">
                <a:ln>
                  <a:noFill/>
                </a:ln>
                <a:solidFill>
                  <a:srgbClr val="A8A8A8"/>
                </a:solidFill>
                <a:effectLst/>
                <a:uLnTx/>
                <a:uFillTx/>
                <a:latin typeface="Corbel (Body)"/>
                <a:ea typeface="+mn-ea"/>
                <a:cs typeface="+mn-cs"/>
              </a:rPr>
              <a:t>, K.M., Jones, L. and Nichols, J.J., 2017. TFOS DEWS II report executive summary. </a:t>
            </a:r>
            <a:r>
              <a:rPr kumimoji="0" lang="en-GB" sz="900" b="0" i="1" u="none" strike="noStrike" kern="1200" cap="none" spc="0" normalizeH="0" baseline="0" noProof="0" dirty="0">
                <a:ln>
                  <a:noFill/>
                </a:ln>
                <a:solidFill>
                  <a:srgbClr val="A8A8A8"/>
                </a:solidFill>
                <a:effectLst/>
                <a:uLnTx/>
                <a:uFillTx/>
                <a:latin typeface="Corbel (Body)"/>
                <a:ea typeface="+mn-ea"/>
                <a:cs typeface="+mn-cs"/>
              </a:rPr>
              <a:t>The ocular surface</a:t>
            </a:r>
            <a:r>
              <a:rPr kumimoji="0" lang="en-GB" sz="900" b="0" i="0" u="none" strike="noStrike" kern="1200" cap="none" spc="0" normalizeH="0" baseline="0" noProof="0" dirty="0">
                <a:ln>
                  <a:noFill/>
                </a:ln>
                <a:solidFill>
                  <a:srgbClr val="A8A8A8"/>
                </a:solidFill>
                <a:effectLst/>
                <a:uLnTx/>
                <a:uFillTx/>
                <a:latin typeface="Corbel (Body)"/>
                <a:ea typeface="+mn-ea"/>
                <a:cs typeface="+mn-cs"/>
              </a:rPr>
              <a:t>, </a:t>
            </a:r>
            <a:r>
              <a:rPr kumimoji="0" lang="en-GB" sz="900" b="0" i="1" u="none" strike="noStrike" kern="1200" cap="none" spc="0" normalizeH="0" baseline="0" noProof="0" dirty="0">
                <a:ln>
                  <a:noFill/>
                </a:ln>
                <a:solidFill>
                  <a:srgbClr val="A8A8A8"/>
                </a:solidFill>
                <a:effectLst/>
                <a:uLnTx/>
                <a:uFillTx/>
                <a:latin typeface="Corbel (Body)"/>
                <a:ea typeface="+mn-ea"/>
                <a:cs typeface="+mn-cs"/>
              </a:rPr>
              <a:t>15</a:t>
            </a:r>
            <a:r>
              <a:rPr kumimoji="0" lang="en-GB" sz="900" b="0" i="0" u="none" strike="noStrike" kern="1200" cap="none" spc="0" normalizeH="0" baseline="0" noProof="0" dirty="0">
                <a:ln>
                  <a:noFill/>
                </a:ln>
                <a:solidFill>
                  <a:srgbClr val="A8A8A8"/>
                </a:solidFill>
                <a:effectLst/>
                <a:uLnTx/>
                <a:uFillTx/>
                <a:latin typeface="Corbel (Body)"/>
                <a:ea typeface="+mn-ea"/>
                <a:cs typeface="+mn-cs"/>
              </a:rPr>
              <a:t>(4), pp.802-812.</a:t>
            </a:r>
            <a:endParaRPr kumimoji="0" lang="en-US" sz="900" b="0" i="0" u="none" strike="noStrike" kern="1200" cap="none" spc="0" normalizeH="0" baseline="0" noProof="0" dirty="0">
              <a:ln>
                <a:noFill/>
              </a:ln>
              <a:solidFill>
                <a:srgbClr val="A8A8A8"/>
              </a:solidFill>
              <a:effectLst/>
              <a:uLnTx/>
              <a:uFillTx/>
              <a:latin typeface="Corbel (Body)"/>
              <a:ea typeface="+mn-ea"/>
              <a:cs typeface="+mn-cs"/>
            </a:endParaRPr>
          </a:p>
        </p:txBody>
      </p:sp>
    </p:spTree>
    <p:extLst>
      <p:ext uri="{BB962C8B-B14F-4D97-AF65-F5344CB8AC3E}">
        <p14:creationId xmlns:p14="http://schemas.microsoft.com/office/powerpoint/2010/main" val="10406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Contact Lens Wear</a:t>
            </a:r>
            <a:r>
              <a:rPr lang="en-GB" dirty="0">
                <a:latin typeface="Goudy Old Style" panose="02020502050305020303" pitchFamily="18" charset="0"/>
              </a:rPr>
              <a:t>¹</a:t>
            </a:r>
            <a:endParaRPr lang="en-GB" dirty="0"/>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Worn primarily for cosmesis. </a:t>
            </a:r>
          </a:p>
          <a:p>
            <a:r>
              <a:rPr lang="en-GB" dirty="0"/>
              <a:t>CL wearers mainly young and female and 86% of lenses fitted in 2021 are single vision. </a:t>
            </a:r>
          </a:p>
          <a:p>
            <a:r>
              <a:rPr lang="en-GB" dirty="0"/>
              <a:t>In 2021 nearly 50% of all contact lenses prescribed worldwide were daily disposables. </a:t>
            </a:r>
          </a:p>
          <a:p>
            <a:r>
              <a:rPr lang="en-GB" dirty="0"/>
              <a:t>Silicone hydrogel account for 74% of all soft contact lens fits worldwide in 2021. </a:t>
            </a:r>
          </a:p>
          <a:p>
            <a:pPr marL="0" indent="0">
              <a:buNone/>
            </a:pPr>
            <a:endParaRPr lang="en-GB" dirty="0"/>
          </a:p>
        </p:txBody>
      </p:sp>
      <p:sp>
        <p:nvSpPr>
          <p:cNvPr id="4" name="TextBox 3">
            <a:extLst>
              <a:ext uri="{FF2B5EF4-FFF2-40B4-BE49-F238E27FC236}">
                <a16:creationId xmlns:a16="http://schemas.microsoft.com/office/drawing/2014/main" id="{33A76F06-83D6-16A1-29B6-5A5DDC4442AD}"/>
              </a:ext>
            </a:extLst>
          </p:cNvPr>
          <p:cNvSpPr txBox="1"/>
          <p:nvPr/>
        </p:nvSpPr>
        <p:spPr>
          <a:xfrm>
            <a:off x="113798" y="5984747"/>
            <a:ext cx="8228097" cy="430887"/>
          </a:xfrm>
          <a:prstGeom prst="rect">
            <a:avLst/>
          </a:prstGeom>
          <a:noFill/>
        </p:spPr>
        <p:txBody>
          <a:bodyPr wrap="square">
            <a:spAutoFit/>
          </a:bodyPr>
          <a:lstStyle/>
          <a:p>
            <a:r>
              <a:rPr lang="en-GB" sz="1100" dirty="0">
                <a:solidFill>
                  <a:srgbClr val="A8A8A8"/>
                </a:solidFill>
              </a:rPr>
              <a:t>1</a:t>
            </a:r>
            <a:r>
              <a:rPr lang="en-GB" sz="1100" b="0" i="0" dirty="0">
                <a:solidFill>
                  <a:srgbClr val="A8A8A8"/>
                </a:solidFill>
                <a:effectLst/>
              </a:rPr>
              <a:t>. Jones, L., </a:t>
            </a:r>
            <a:r>
              <a:rPr lang="en-GB" sz="1100" b="0" i="0" dirty="0" err="1">
                <a:solidFill>
                  <a:srgbClr val="A8A8A8"/>
                </a:solidFill>
                <a:effectLst/>
              </a:rPr>
              <a:t>Efron</a:t>
            </a:r>
            <a:r>
              <a:rPr lang="en-GB" sz="1100" b="0" i="0" dirty="0">
                <a:solidFill>
                  <a:srgbClr val="A8A8A8"/>
                </a:solidFill>
                <a:effectLst/>
              </a:rPr>
              <a:t>, N., </a:t>
            </a:r>
            <a:r>
              <a:rPr lang="en-GB" sz="1100" b="0" i="0" dirty="0" err="1">
                <a:solidFill>
                  <a:srgbClr val="A8A8A8"/>
                </a:solidFill>
                <a:effectLst/>
              </a:rPr>
              <a:t>Bandamwar</a:t>
            </a:r>
            <a:r>
              <a:rPr lang="en-GB" sz="1100" b="0" i="0" dirty="0">
                <a:solidFill>
                  <a:srgbClr val="A8A8A8"/>
                </a:solidFill>
                <a:effectLst/>
              </a:rPr>
              <a:t>, K., Barnett, M., Jacobs, D.S., </a:t>
            </a:r>
            <a:r>
              <a:rPr lang="en-GB" sz="1100" b="0" i="0" dirty="0" err="1">
                <a:solidFill>
                  <a:srgbClr val="A8A8A8"/>
                </a:solidFill>
                <a:effectLst/>
              </a:rPr>
              <a:t>Jalbert</a:t>
            </a:r>
            <a:r>
              <a:rPr lang="en-GB" sz="1100" b="0" i="0" dirty="0">
                <a:solidFill>
                  <a:srgbClr val="A8A8A8"/>
                </a:solidFill>
                <a:effectLst/>
              </a:rPr>
              <a:t>, I., </a:t>
            </a:r>
            <a:r>
              <a:rPr lang="en-GB" sz="1100" b="0" i="0" dirty="0" err="1">
                <a:solidFill>
                  <a:srgbClr val="A8A8A8"/>
                </a:solidFill>
                <a:effectLst/>
              </a:rPr>
              <a:t>Pult</a:t>
            </a:r>
            <a:r>
              <a:rPr lang="en-GB" sz="1100" b="0" i="0" dirty="0">
                <a:solidFill>
                  <a:srgbClr val="A8A8A8"/>
                </a:solidFill>
                <a:effectLst/>
              </a:rPr>
              <a:t>, H., Rhee, M.K., </a:t>
            </a:r>
            <a:r>
              <a:rPr lang="en-GB" sz="1100" b="0" i="0" dirty="0" err="1">
                <a:solidFill>
                  <a:srgbClr val="A8A8A8"/>
                </a:solidFill>
                <a:effectLst/>
              </a:rPr>
              <a:t>Sheardown</a:t>
            </a:r>
            <a:r>
              <a:rPr lang="en-GB" sz="1100" b="0" i="0" dirty="0">
                <a:solidFill>
                  <a:srgbClr val="A8A8A8"/>
                </a:solidFill>
                <a:effectLst/>
              </a:rPr>
              <a:t>, H., </a:t>
            </a:r>
            <a:r>
              <a:rPr lang="en-GB" sz="1100" b="0" i="0" dirty="0" err="1">
                <a:solidFill>
                  <a:srgbClr val="A8A8A8"/>
                </a:solidFill>
                <a:effectLst/>
              </a:rPr>
              <a:t>Shovlin</a:t>
            </a:r>
            <a:r>
              <a:rPr lang="en-GB" sz="1100" b="0" i="0" dirty="0">
                <a:solidFill>
                  <a:srgbClr val="A8A8A8"/>
                </a:solidFill>
                <a:effectLst/>
              </a:rPr>
              <a:t>, J.P. and Stahl, U., 2023. TFOS Lifestyle: impact of contact lenses on the ocular surface. </a:t>
            </a:r>
            <a:r>
              <a:rPr lang="en-GB" sz="1100" b="0" i="1" dirty="0">
                <a:solidFill>
                  <a:srgbClr val="A8A8A8"/>
                </a:solidFill>
                <a:effectLst/>
              </a:rPr>
              <a:t>The Ocular Surface</a:t>
            </a:r>
            <a:r>
              <a:rPr lang="en-GB" sz="1100" b="0" i="0" dirty="0">
                <a:solidFill>
                  <a:srgbClr val="A8A8A8"/>
                </a:solidFill>
                <a:effectLst/>
              </a:rPr>
              <a:t>.</a:t>
            </a:r>
            <a:endParaRPr lang="en-GB" sz="1100" dirty="0">
              <a:solidFill>
                <a:srgbClr val="A8A8A8"/>
              </a:solidFill>
            </a:endParaRPr>
          </a:p>
        </p:txBody>
      </p:sp>
    </p:spTree>
    <p:extLst>
      <p:ext uri="{BB962C8B-B14F-4D97-AF65-F5344CB8AC3E}">
        <p14:creationId xmlns:p14="http://schemas.microsoft.com/office/powerpoint/2010/main" val="10238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Factors that determine CL wear success¹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Quality of vision</a:t>
            </a:r>
          </a:p>
          <a:p>
            <a:r>
              <a:rPr lang="en-GB" dirty="0"/>
              <a:t>Ocular comfort </a:t>
            </a:r>
          </a:p>
          <a:p>
            <a:r>
              <a:rPr lang="en-GB" dirty="0"/>
              <a:t>Utility of lens wear</a:t>
            </a:r>
          </a:p>
          <a:p>
            <a:r>
              <a:rPr lang="en-GB" dirty="0"/>
              <a:t>Convenience</a:t>
            </a:r>
          </a:p>
          <a:p>
            <a:endParaRPr lang="en-GB" dirty="0"/>
          </a:p>
          <a:p>
            <a:pPr marL="0" indent="0">
              <a:buNone/>
            </a:pPr>
            <a:r>
              <a:rPr lang="en-GB" dirty="0"/>
              <a:t>Contact lens discontinuation rates are at around 25% over a 2–3-year period.  </a:t>
            </a:r>
          </a:p>
        </p:txBody>
      </p:sp>
      <p:sp>
        <p:nvSpPr>
          <p:cNvPr id="4" name="TextBox 3">
            <a:extLst>
              <a:ext uri="{FF2B5EF4-FFF2-40B4-BE49-F238E27FC236}">
                <a16:creationId xmlns:a16="http://schemas.microsoft.com/office/drawing/2014/main" id="{33A76F06-83D6-16A1-29B6-5A5DDC4442AD}"/>
              </a:ext>
            </a:extLst>
          </p:cNvPr>
          <p:cNvSpPr txBox="1"/>
          <p:nvPr/>
        </p:nvSpPr>
        <p:spPr>
          <a:xfrm>
            <a:off x="262464" y="5984747"/>
            <a:ext cx="8228097" cy="430887"/>
          </a:xfrm>
          <a:prstGeom prst="rect">
            <a:avLst/>
          </a:prstGeom>
          <a:noFill/>
        </p:spPr>
        <p:txBody>
          <a:bodyPr wrap="square">
            <a:spAutoFit/>
          </a:bodyPr>
          <a:lstStyle/>
          <a:p>
            <a:r>
              <a:rPr lang="en-GB" sz="1100" dirty="0">
                <a:solidFill>
                  <a:srgbClr val="A8A8A8"/>
                </a:solidFill>
              </a:rPr>
              <a:t>1</a:t>
            </a:r>
            <a:r>
              <a:rPr lang="en-GB" sz="1100" b="0" i="0" dirty="0">
                <a:solidFill>
                  <a:srgbClr val="A8A8A8"/>
                </a:solidFill>
                <a:effectLst/>
              </a:rPr>
              <a:t>. Jones, L., </a:t>
            </a:r>
            <a:r>
              <a:rPr lang="en-GB" sz="1100" b="0" i="0" dirty="0" err="1">
                <a:solidFill>
                  <a:srgbClr val="A8A8A8"/>
                </a:solidFill>
                <a:effectLst/>
              </a:rPr>
              <a:t>Efron</a:t>
            </a:r>
            <a:r>
              <a:rPr lang="en-GB" sz="1100" b="0" i="0" dirty="0">
                <a:solidFill>
                  <a:srgbClr val="A8A8A8"/>
                </a:solidFill>
                <a:effectLst/>
              </a:rPr>
              <a:t>, N., </a:t>
            </a:r>
            <a:r>
              <a:rPr lang="en-GB" sz="1100" b="0" i="0" dirty="0" err="1">
                <a:solidFill>
                  <a:srgbClr val="A8A8A8"/>
                </a:solidFill>
                <a:effectLst/>
              </a:rPr>
              <a:t>Bandamwar</a:t>
            </a:r>
            <a:r>
              <a:rPr lang="en-GB" sz="1100" b="0" i="0" dirty="0">
                <a:solidFill>
                  <a:srgbClr val="A8A8A8"/>
                </a:solidFill>
                <a:effectLst/>
              </a:rPr>
              <a:t>, K., Barnett, M., Jacobs, D.S., </a:t>
            </a:r>
            <a:r>
              <a:rPr lang="en-GB" sz="1100" b="0" i="0" dirty="0" err="1">
                <a:solidFill>
                  <a:srgbClr val="A8A8A8"/>
                </a:solidFill>
                <a:effectLst/>
              </a:rPr>
              <a:t>Jalbert</a:t>
            </a:r>
            <a:r>
              <a:rPr lang="en-GB" sz="1100" b="0" i="0" dirty="0">
                <a:solidFill>
                  <a:srgbClr val="A8A8A8"/>
                </a:solidFill>
                <a:effectLst/>
              </a:rPr>
              <a:t>, I., </a:t>
            </a:r>
            <a:r>
              <a:rPr lang="en-GB" sz="1100" b="0" i="0" dirty="0" err="1">
                <a:solidFill>
                  <a:srgbClr val="A8A8A8"/>
                </a:solidFill>
                <a:effectLst/>
              </a:rPr>
              <a:t>Pult</a:t>
            </a:r>
            <a:r>
              <a:rPr lang="en-GB" sz="1100" b="0" i="0" dirty="0">
                <a:solidFill>
                  <a:srgbClr val="A8A8A8"/>
                </a:solidFill>
                <a:effectLst/>
              </a:rPr>
              <a:t>, H., Rhee, M.K., </a:t>
            </a:r>
            <a:r>
              <a:rPr lang="en-GB" sz="1100" b="0" i="0" dirty="0" err="1">
                <a:solidFill>
                  <a:srgbClr val="A8A8A8"/>
                </a:solidFill>
                <a:effectLst/>
              </a:rPr>
              <a:t>Sheardown</a:t>
            </a:r>
            <a:r>
              <a:rPr lang="en-GB" sz="1100" b="0" i="0" dirty="0">
                <a:solidFill>
                  <a:srgbClr val="A8A8A8"/>
                </a:solidFill>
                <a:effectLst/>
              </a:rPr>
              <a:t>, H., </a:t>
            </a:r>
            <a:r>
              <a:rPr lang="en-GB" sz="1100" b="0" i="0" dirty="0" err="1">
                <a:solidFill>
                  <a:srgbClr val="A8A8A8"/>
                </a:solidFill>
                <a:effectLst/>
              </a:rPr>
              <a:t>Shovlin</a:t>
            </a:r>
            <a:r>
              <a:rPr lang="en-GB" sz="1100" b="0" i="0" dirty="0">
                <a:solidFill>
                  <a:srgbClr val="A8A8A8"/>
                </a:solidFill>
                <a:effectLst/>
              </a:rPr>
              <a:t>, J.P. and Stahl, U., 2023. TFOS Lifestyle: impact of contact lenses on the ocular surface. </a:t>
            </a:r>
            <a:r>
              <a:rPr lang="en-GB" sz="1100" b="0" i="1" dirty="0">
                <a:solidFill>
                  <a:srgbClr val="A8A8A8"/>
                </a:solidFill>
                <a:effectLst/>
              </a:rPr>
              <a:t>The Ocular Surface</a:t>
            </a:r>
            <a:r>
              <a:rPr lang="en-GB" sz="1100" b="0" i="0" dirty="0">
                <a:solidFill>
                  <a:srgbClr val="A8A8A8"/>
                </a:solidFill>
                <a:effectLst/>
              </a:rPr>
              <a:t>.</a:t>
            </a:r>
            <a:endParaRPr lang="en-GB" sz="1100" dirty="0">
              <a:solidFill>
                <a:srgbClr val="A8A8A8"/>
              </a:solidFill>
            </a:endParaRPr>
          </a:p>
        </p:txBody>
      </p:sp>
    </p:spTree>
    <p:extLst>
      <p:ext uri="{BB962C8B-B14F-4D97-AF65-F5344CB8AC3E}">
        <p14:creationId xmlns:p14="http://schemas.microsoft.com/office/powerpoint/2010/main" val="312446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Contact lens discomfort</a:t>
            </a:r>
            <a:r>
              <a:rPr lang="en-GB" dirty="0">
                <a:latin typeface="+mn-lt"/>
              </a:rPr>
              <a:t>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pPr marL="0" indent="0">
              <a:buNone/>
            </a:pPr>
            <a:r>
              <a:rPr lang="en-GB" dirty="0"/>
              <a:t>“Contact lens discomfort is a condition characterized by episodic or persistent adverse ocular sensations related to lens wear, either with or without visual disturbance, resulting from reduced compatibility between the contact lens and the ocular environment, which can lead to decreased wearing time and discontinuation of contact lens wear” </a:t>
            </a:r>
            <a:endParaRPr lang="en-GB" b="1" dirty="0"/>
          </a:p>
        </p:txBody>
      </p:sp>
      <p:sp>
        <p:nvSpPr>
          <p:cNvPr id="5" name="TextBox 4">
            <a:extLst>
              <a:ext uri="{FF2B5EF4-FFF2-40B4-BE49-F238E27FC236}">
                <a16:creationId xmlns:a16="http://schemas.microsoft.com/office/drawing/2014/main" id="{7BFD79EE-13A7-A971-2BB2-77758AA28E28}"/>
              </a:ext>
            </a:extLst>
          </p:cNvPr>
          <p:cNvSpPr txBox="1"/>
          <p:nvPr/>
        </p:nvSpPr>
        <p:spPr>
          <a:xfrm>
            <a:off x="262464" y="5879533"/>
            <a:ext cx="10076033" cy="600164"/>
          </a:xfrm>
          <a:prstGeom prst="rect">
            <a:avLst/>
          </a:prstGeom>
          <a:noFill/>
        </p:spPr>
        <p:txBody>
          <a:bodyPr wrap="square">
            <a:spAutoFit/>
          </a:bodyPr>
          <a:lstStyle/>
          <a:p>
            <a:pPr algn="l"/>
            <a:r>
              <a:rPr lang="en-GB" sz="1100" dirty="0">
                <a:solidFill>
                  <a:srgbClr val="A8A8A8"/>
                </a:solidFill>
                <a:cs typeface="Helvetica" panose="020B0604020202020204" pitchFamily="34" charset="0"/>
              </a:rPr>
              <a:t>1</a:t>
            </a:r>
            <a:r>
              <a:rPr lang="en-GB" sz="1100" b="0" i="0" u="none" strike="noStrike" baseline="0" dirty="0">
                <a:solidFill>
                  <a:srgbClr val="A8A8A8"/>
                </a:solidFill>
                <a:cs typeface="Helvetica" panose="020B0604020202020204" pitchFamily="34" charset="0"/>
              </a:rPr>
              <a:t>. Nichols KK, Redfern RL, Jacob JT, Nelson JD, </a:t>
            </a:r>
            <a:r>
              <a:rPr lang="en-GB" sz="1100" b="0" i="0" u="none" strike="noStrike" baseline="0" dirty="0" err="1">
                <a:solidFill>
                  <a:srgbClr val="A8A8A8"/>
                </a:solidFill>
                <a:cs typeface="Helvetica" panose="020B0604020202020204" pitchFamily="34" charset="0"/>
              </a:rPr>
              <a:t>Fonn</a:t>
            </a:r>
            <a:r>
              <a:rPr lang="en-GB" sz="1100" b="0" i="0" u="none" strike="noStrike" baseline="0" dirty="0">
                <a:solidFill>
                  <a:srgbClr val="A8A8A8"/>
                </a:solidFill>
                <a:cs typeface="Helvetica" panose="020B0604020202020204" pitchFamily="34" charset="0"/>
              </a:rPr>
              <a:t> D, </a:t>
            </a:r>
            <a:r>
              <a:rPr lang="en-GB" sz="1100" b="0" i="0" u="none" strike="noStrike" baseline="0" dirty="0" err="1">
                <a:solidFill>
                  <a:srgbClr val="A8A8A8"/>
                </a:solidFill>
                <a:cs typeface="Helvetica" panose="020B0604020202020204" pitchFamily="34" charset="0"/>
              </a:rPr>
              <a:t>Forstot</a:t>
            </a:r>
            <a:r>
              <a:rPr lang="en-GB" sz="1100" b="0" i="0" u="none" strike="noStrike" baseline="0" dirty="0">
                <a:solidFill>
                  <a:srgbClr val="A8A8A8"/>
                </a:solidFill>
                <a:cs typeface="Helvetica" panose="020B0604020202020204" pitchFamily="34" charset="0"/>
              </a:rPr>
              <a:t> SL, Huang JF, Holden BA, Nichols JJ; members of the TFOS International Workshop on Contact Lens Discomfort. The TFOS International Workshop on Contact Lens Discomfort: report of the definition and classification subcommittee. Invest </a:t>
            </a:r>
            <a:r>
              <a:rPr lang="en-GB" sz="1100" b="0" i="0" u="none" strike="noStrike" baseline="0" dirty="0" err="1">
                <a:solidFill>
                  <a:srgbClr val="A8A8A8"/>
                </a:solidFill>
                <a:cs typeface="Helvetica" panose="020B0604020202020204" pitchFamily="34" charset="0"/>
              </a:rPr>
              <a:t>Ophthalmol</a:t>
            </a:r>
            <a:r>
              <a:rPr lang="en-GB" sz="1100" b="0" i="0" u="none" strike="noStrike" baseline="0" dirty="0">
                <a:solidFill>
                  <a:srgbClr val="A8A8A8"/>
                </a:solidFill>
                <a:cs typeface="Helvetica" panose="020B0604020202020204" pitchFamily="34" charset="0"/>
              </a:rPr>
              <a:t> Vis Sci. 2013 </a:t>
            </a:r>
            <a:r>
              <a:rPr lang="en-GB" sz="1100" dirty="0">
                <a:solidFill>
                  <a:srgbClr val="A8A8A8"/>
                </a:solidFill>
                <a:cs typeface="Helvetica" panose="020B0604020202020204" pitchFamily="34" charset="0"/>
              </a:rPr>
              <a:t>Oct 18;54(11):TFOS14-9.</a:t>
            </a:r>
          </a:p>
        </p:txBody>
      </p:sp>
    </p:spTree>
    <p:extLst>
      <p:ext uri="{BB962C8B-B14F-4D97-AF65-F5344CB8AC3E}">
        <p14:creationId xmlns:p14="http://schemas.microsoft.com/office/powerpoint/2010/main" val="226086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Contact lens discomfort</a:t>
            </a:r>
            <a:r>
              <a:rPr lang="en-GB" dirty="0">
                <a:latin typeface="Goudy Old Style" panose="02020502050305020303" pitchFamily="18" charset="0"/>
              </a:rPr>
              <a:t>¹</a:t>
            </a:r>
            <a:endParaRPr lang="en-GB" dirty="0"/>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Estimated up to half of contact lens wearers experience this issue. </a:t>
            </a:r>
          </a:p>
          <a:p>
            <a:r>
              <a:rPr lang="en-GB" dirty="0"/>
              <a:t>Studies report that between 12% to 51% of lens wearers drop out of contact lens wear due to contact lens discomfort.</a:t>
            </a:r>
          </a:p>
          <a:p>
            <a:r>
              <a:rPr lang="en-GB" dirty="0"/>
              <a:t>Two main factors for CLD:</a:t>
            </a:r>
          </a:p>
          <a:p>
            <a:pPr lvl="1"/>
            <a:r>
              <a:rPr lang="en-GB" dirty="0"/>
              <a:t>Uneven or insufficient tear distribution</a:t>
            </a:r>
          </a:p>
          <a:p>
            <a:pPr lvl="1"/>
            <a:r>
              <a:rPr lang="en-GB" dirty="0"/>
              <a:t>Increased friction </a:t>
            </a:r>
          </a:p>
        </p:txBody>
      </p:sp>
      <p:sp>
        <p:nvSpPr>
          <p:cNvPr id="5" name="TextBox 4">
            <a:extLst>
              <a:ext uri="{FF2B5EF4-FFF2-40B4-BE49-F238E27FC236}">
                <a16:creationId xmlns:a16="http://schemas.microsoft.com/office/drawing/2014/main" id="{7BFD79EE-13A7-A971-2BB2-77758AA28E28}"/>
              </a:ext>
            </a:extLst>
          </p:cNvPr>
          <p:cNvSpPr txBox="1"/>
          <p:nvPr/>
        </p:nvSpPr>
        <p:spPr>
          <a:xfrm>
            <a:off x="262464" y="5879533"/>
            <a:ext cx="10076033" cy="600164"/>
          </a:xfrm>
          <a:prstGeom prst="rect">
            <a:avLst/>
          </a:prstGeom>
          <a:noFill/>
        </p:spPr>
        <p:txBody>
          <a:bodyPr wrap="square">
            <a:spAutoFit/>
          </a:bodyPr>
          <a:lstStyle/>
          <a:p>
            <a:pPr algn="l"/>
            <a:r>
              <a:rPr lang="en-GB" sz="1100" dirty="0">
                <a:solidFill>
                  <a:srgbClr val="A8A8A8"/>
                </a:solidFill>
                <a:cs typeface="Helvetica" panose="020B0604020202020204" pitchFamily="34" charset="0"/>
              </a:rPr>
              <a:t>1</a:t>
            </a:r>
            <a:r>
              <a:rPr lang="en-GB" sz="1100" b="0" i="0" u="none" strike="noStrike" baseline="0" dirty="0">
                <a:solidFill>
                  <a:srgbClr val="A8A8A8"/>
                </a:solidFill>
                <a:cs typeface="Helvetica" panose="020B0604020202020204" pitchFamily="34" charset="0"/>
              </a:rPr>
              <a:t>. Nichols KK, Redfern RL, Jacob JT, Nelson JD, </a:t>
            </a:r>
            <a:r>
              <a:rPr lang="en-GB" sz="1100" b="0" i="0" u="none" strike="noStrike" baseline="0" dirty="0" err="1">
                <a:solidFill>
                  <a:srgbClr val="A8A8A8"/>
                </a:solidFill>
                <a:cs typeface="Helvetica" panose="020B0604020202020204" pitchFamily="34" charset="0"/>
              </a:rPr>
              <a:t>Fonn</a:t>
            </a:r>
            <a:r>
              <a:rPr lang="en-GB" sz="1100" b="0" i="0" u="none" strike="noStrike" baseline="0" dirty="0">
                <a:solidFill>
                  <a:srgbClr val="A8A8A8"/>
                </a:solidFill>
                <a:cs typeface="Helvetica" panose="020B0604020202020204" pitchFamily="34" charset="0"/>
              </a:rPr>
              <a:t> D, </a:t>
            </a:r>
            <a:r>
              <a:rPr lang="en-GB" sz="1100" b="0" i="0" u="none" strike="noStrike" baseline="0" dirty="0" err="1">
                <a:solidFill>
                  <a:srgbClr val="A8A8A8"/>
                </a:solidFill>
                <a:cs typeface="Helvetica" panose="020B0604020202020204" pitchFamily="34" charset="0"/>
              </a:rPr>
              <a:t>Forstot</a:t>
            </a:r>
            <a:r>
              <a:rPr lang="en-GB" sz="1100" b="0" i="0" u="none" strike="noStrike" baseline="0" dirty="0">
                <a:solidFill>
                  <a:srgbClr val="A8A8A8"/>
                </a:solidFill>
                <a:cs typeface="Helvetica" panose="020B0604020202020204" pitchFamily="34" charset="0"/>
              </a:rPr>
              <a:t> SL, Huang JF, Holden BA, Nichols JJ; members of the TFOS International Workshop on Contact Lens Discomfort. The TFOS International Workshop on Contact Lens Discomfort: report of the definition and classification subcommittee. Invest </a:t>
            </a:r>
            <a:r>
              <a:rPr lang="en-GB" sz="1100" b="0" i="0" u="none" strike="noStrike" baseline="0" dirty="0" err="1">
                <a:solidFill>
                  <a:srgbClr val="A8A8A8"/>
                </a:solidFill>
                <a:cs typeface="Helvetica" panose="020B0604020202020204" pitchFamily="34" charset="0"/>
              </a:rPr>
              <a:t>Ophthalmol</a:t>
            </a:r>
            <a:r>
              <a:rPr lang="en-GB" sz="1100" b="0" i="0" u="none" strike="noStrike" baseline="0" dirty="0">
                <a:solidFill>
                  <a:srgbClr val="A8A8A8"/>
                </a:solidFill>
                <a:cs typeface="Helvetica" panose="020B0604020202020204" pitchFamily="34" charset="0"/>
              </a:rPr>
              <a:t> Vis Sci. 2013 </a:t>
            </a:r>
            <a:r>
              <a:rPr lang="en-GB" sz="1100" dirty="0">
                <a:solidFill>
                  <a:srgbClr val="A8A8A8"/>
                </a:solidFill>
                <a:cs typeface="Helvetica" panose="020B0604020202020204" pitchFamily="34" charset="0"/>
              </a:rPr>
              <a:t>Oct 18;54(11):TFOS14-9.</a:t>
            </a:r>
          </a:p>
        </p:txBody>
      </p:sp>
    </p:spTree>
    <p:extLst>
      <p:ext uri="{BB962C8B-B14F-4D97-AF65-F5344CB8AC3E}">
        <p14:creationId xmlns:p14="http://schemas.microsoft.com/office/powerpoint/2010/main" val="36141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a:bodyPr>
          <a:lstStyle/>
          <a:p>
            <a:r>
              <a:rPr lang="en-GB" dirty="0"/>
              <a:t>Contact lens and the tear film</a:t>
            </a:r>
            <a:r>
              <a:rPr lang="en-GB" baseline="30000" dirty="0"/>
              <a:t>1,2</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a:xfrm>
            <a:off x="262464" y="1644242"/>
            <a:ext cx="5833536" cy="4340505"/>
          </a:xfrm>
        </p:spPr>
        <p:txBody>
          <a:bodyPr/>
          <a:lstStyle/>
          <a:p>
            <a:r>
              <a:rPr lang="en-GB" dirty="0">
                <a:solidFill>
                  <a:srgbClr val="727272"/>
                </a:solidFill>
              </a:rPr>
              <a:t>Compartmentalisation of the tear film into pre-lens and post-lens tear film¹. </a:t>
            </a:r>
          </a:p>
          <a:p>
            <a:r>
              <a:rPr lang="en-GB" dirty="0">
                <a:solidFill>
                  <a:srgbClr val="727272"/>
                </a:solidFill>
              </a:rPr>
              <a:t>Reduction in tear break up time, thinning of the lipid layer and increase in tear evaporation rate have been associated with ocular discomfort during contact lens wear². </a:t>
            </a:r>
          </a:p>
        </p:txBody>
      </p:sp>
      <p:pic>
        <p:nvPicPr>
          <p:cNvPr id="4" name="Content Placeholder 3">
            <a:extLst>
              <a:ext uri="{FF2B5EF4-FFF2-40B4-BE49-F238E27FC236}">
                <a16:creationId xmlns:a16="http://schemas.microsoft.com/office/drawing/2014/main" id="{128D7C22-0898-1B90-62F8-23CC7DD42A0D}"/>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6110996" y="5658323"/>
            <a:ext cx="4245699" cy="190121"/>
          </a:xfrm>
          <a:prstGeom prst="rect">
            <a:avLst/>
          </a:prstGeom>
          <a:effectLst>
            <a:outerShdw blurRad="50800" dist="38100" algn="l" rotWithShape="0">
              <a:prstClr val="black">
                <a:alpha val="40000"/>
              </a:prstClr>
            </a:outerShdw>
          </a:effectLst>
        </p:spPr>
      </p:pic>
      <p:sp>
        <p:nvSpPr>
          <p:cNvPr id="6" name="Trapezoid 5">
            <a:extLst>
              <a:ext uri="{FF2B5EF4-FFF2-40B4-BE49-F238E27FC236}">
                <a16:creationId xmlns:a16="http://schemas.microsoft.com/office/drawing/2014/main" id="{115F0682-75B9-3D3D-A0E8-0EF8D25802C1}"/>
              </a:ext>
            </a:extLst>
          </p:cNvPr>
          <p:cNvSpPr/>
          <p:nvPr/>
        </p:nvSpPr>
        <p:spPr>
          <a:xfrm rot="16200000">
            <a:off x="6229090" y="1575258"/>
            <a:ext cx="3991313" cy="4227501"/>
          </a:xfrm>
          <a:prstGeom prst="trapezoid">
            <a:avLst>
              <a:gd name="adj" fmla="val 0"/>
            </a:avLst>
          </a:prstGeom>
          <a:gradFill flip="none" rotWithShape="1">
            <a:gsLst>
              <a:gs pos="68000">
                <a:srgbClr val="A0DFEF"/>
              </a:gs>
              <a:gs pos="35000">
                <a:srgbClr val="65CAFF">
                  <a:lumMod val="40000"/>
                  <a:lumOff val="60000"/>
                </a:srgbClr>
              </a:gs>
              <a:gs pos="0">
                <a:srgbClr val="65CAFF"/>
              </a:gs>
              <a:gs pos="100000">
                <a:srgbClr val="65CAFF"/>
              </a:gs>
            </a:gsLst>
            <a:lin ang="8100000" scaled="1"/>
            <a:tileRect/>
          </a:gradFill>
          <a:ln w="25400" cap="flat" cmpd="sng" algn="ctr">
            <a:noFill/>
            <a:prstDash val="solid"/>
          </a:ln>
          <a:effectLst>
            <a:outerShdw blurRad="50800" dist="38100" algn="l" rotWithShape="0">
              <a:prstClr val="black">
                <a:alpha val="40000"/>
              </a:prstClr>
            </a:outerShdw>
          </a:effectLst>
        </p:spPr>
        <p:txBody>
          <a:bodyPr rtlCol="0" anchor="ctr"/>
          <a:lstStyle/>
          <a:p>
            <a:pPr algn="ctr" defTabSz="1219170">
              <a:defRPr/>
            </a:pPr>
            <a:endParaRPr lang="en-US" sz="2400" kern="0">
              <a:solidFill>
                <a:prstClr val="white"/>
              </a:solidFill>
              <a:latin typeface="Arial"/>
            </a:endParaRPr>
          </a:p>
        </p:txBody>
      </p:sp>
      <p:pic>
        <p:nvPicPr>
          <p:cNvPr id="7" name="Content Placeholder 3">
            <a:extLst>
              <a:ext uri="{FF2B5EF4-FFF2-40B4-BE49-F238E27FC236}">
                <a16:creationId xmlns:a16="http://schemas.microsoft.com/office/drawing/2014/main" id="{9794534E-BC60-0C02-D5C8-544FBBE28703}"/>
              </a:ext>
            </a:extLst>
          </p:cNvPr>
          <p:cNvPicPr>
            <a:picLocks noChangeAspect="1"/>
          </p:cNvPicPr>
          <p:nvPr/>
        </p:nvPicPr>
        <p:blipFill rotWithShape="1">
          <a:blip r:embed="rId4"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17894" r="20614" b="49924"/>
          <a:stretch/>
        </p:blipFill>
        <p:spPr>
          <a:xfrm>
            <a:off x="6110993" y="1506578"/>
            <a:ext cx="4245701" cy="258180"/>
          </a:xfrm>
          <a:prstGeom prst="rect">
            <a:avLst/>
          </a:prstGeom>
          <a:effectLst>
            <a:outerShdw blurRad="50800" dist="38100" algn="l" rotWithShape="0">
              <a:prstClr val="black">
                <a:alpha val="40000"/>
              </a:prstClr>
            </a:outerShdw>
          </a:effectLst>
        </p:spPr>
      </p:pic>
      <p:grpSp>
        <p:nvGrpSpPr>
          <p:cNvPr id="8" name="Group 7">
            <a:extLst>
              <a:ext uri="{FF2B5EF4-FFF2-40B4-BE49-F238E27FC236}">
                <a16:creationId xmlns:a16="http://schemas.microsoft.com/office/drawing/2014/main" id="{9BCF3851-55E4-63B9-1AA9-57813DD06E91}"/>
              </a:ext>
            </a:extLst>
          </p:cNvPr>
          <p:cNvGrpSpPr/>
          <p:nvPr/>
        </p:nvGrpSpPr>
        <p:grpSpPr>
          <a:xfrm>
            <a:off x="6989470" y="1265419"/>
            <a:ext cx="5665664" cy="5030447"/>
            <a:chOff x="4910125" y="958017"/>
            <a:chExt cx="4249248" cy="3772835"/>
          </a:xfrm>
        </p:grpSpPr>
        <p:sp>
          <p:nvSpPr>
            <p:cNvPr id="9" name="TextBox 8">
              <a:extLst>
                <a:ext uri="{FF2B5EF4-FFF2-40B4-BE49-F238E27FC236}">
                  <a16:creationId xmlns:a16="http://schemas.microsoft.com/office/drawing/2014/main" id="{1EF63EB9-4776-F716-5DFF-EAB95B3D35D4}"/>
                </a:ext>
              </a:extLst>
            </p:cNvPr>
            <p:cNvSpPr txBox="1"/>
            <p:nvPr/>
          </p:nvSpPr>
          <p:spPr>
            <a:xfrm>
              <a:off x="7598263" y="2500221"/>
              <a:ext cx="1068068" cy="500233"/>
            </a:xfrm>
            <a:prstGeom prst="rect">
              <a:avLst/>
            </a:prstGeom>
            <a:noFill/>
          </p:spPr>
          <p:txBody>
            <a:bodyPr wrap="square" rtlCol="0">
              <a:spAutoFit/>
            </a:bodyPr>
            <a:lstStyle/>
            <a:p>
              <a:pPr defTabSz="1219170">
                <a:defRPr/>
              </a:pPr>
              <a:r>
                <a:rPr lang="en-US" sz="1867" b="1" kern="0" dirty="0">
                  <a:solidFill>
                    <a:srgbClr val="003087"/>
                  </a:solidFill>
                </a:rPr>
                <a:t>70 to </a:t>
              </a:r>
              <a:br>
                <a:rPr lang="en-US" sz="1867" b="1" kern="0" dirty="0">
                  <a:solidFill>
                    <a:srgbClr val="003087"/>
                  </a:solidFill>
                </a:rPr>
              </a:br>
              <a:r>
                <a:rPr lang="en-US" sz="1867" b="1" kern="0" dirty="0">
                  <a:solidFill>
                    <a:srgbClr val="003087"/>
                  </a:solidFill>
                </a:rPr>
                <a:t>100 </a:t>
              </a:r>
              <a:r>
                <a:rPr lang="en-US" sz="1867" b="1" kern="0" dirty="0" err="1">
                  <a:solidFill>
                    <a:srgbClr val="003087"/>
                  </a:solidFill>
                </a:rPr>
                <a:t>μm</a:t>
              </a:r>
              <a:endParaRPr lang="en-US" sz="1867" b="1" kern="0" dirty="0">
                <a:solidFill>
                  <a:srgbClr val="003087"/>
                </a:solidFill>
              </a:endParaRPr>
            </a:p>
          </p:txBody>
        </p:sp>
        <p:sp>
          <p:nvSpPr>
            <p:cNvPr id="10" name="Left Bracket 9">
              <a:extLst>
                <a:ext uri="{FF2B5EF4-FFF2-40B4-BE49-F238E27FC236}">
                  <a16:creationId xmlns:a16="http://schemas.microsoft.com/office/drawing/2014/main" id="{7307AD13-5AC7-31C9-F5C6-33762B6BAF1F}"/>
                </a:ext>
              </a:extLst>
            </p:cNvPr>
            <p:cNvSpPr/>
            <p:nvPr/>
          </p:nvSpPr>
          <p:spPr>
            <a:xfrm flipH="1">
              <a:off x="7531071" y="1347208"/>
              <a:ext cx="51829" cy="2925244"/>
            </a:xfrm>
            <a:prstGeom prst="leftBracket">
              <a:avLst/>
            </a:prstGeom>
            <a:noFill/>
            <a:ln w="38100" cap="flat" cmpd="sng" algn="ctr">
              <a:solidFill>
                <a:srgbClr val="003087"/>
              </a:solidFill>
              <a:prstDash val="solid"/>
            </a:ln>
            <a:effectLst/>
          </p:spPr>
          <p:txBody>
            <a:bodyPr rtlCol="0" anchor="ctr"/>
            <a:lstStyle/>
            <a:p>
              <a:pPr algn="ctr" defTabSz="1219170">
                <a:defRPr/>
              </a:pPr>
              <a:endParaRPr lang="en-US" sz="2400" kern="0">
                <a:solidFill>
                  <a:prstClr val="black"/>
                </a:solidFill>
                <a:latin typeface="Arial"/>
              </a:endParaRPr>
            </a:p>
          </p:txBody>
        </p:sp>
        <p:sp>
          <p:nvSpPr>
            <p:cNvPr id="11" name="Rounded Rectangle 28">
              <a:extLst>
                <a:ext uri="{FF2B5EF4-FFF2-40B4-BE49-F238E27FC236}">
                  <a16:creationId xmlns:a16="http://schemas.microsoft.com/office/drawing/2014/main" id="{88690C9E-C0C5-D74E-60CD-857CE411E7E1}"/>
                </a:ext>
              </a:extLst>
            </p:cNvPr>
            <p:cNvSpPr/>
            <p:nvPr/>
          </p:nvSpPr>
          <p:spPr>
            <a:xfrm>
              <a:off x="4910125" y="2251881"/>
              <a:ext cx="1975583" cy="1120326"/>
            </a:xfrm>
            <a:prstGeom prst="roundRect">
              <a:avLst/>
            </a:prstGeom>
            <a:solidFill>
              <a:sysClr val="window" lastClr="FFFFFF"/>
            </a:solidFill>
            <a:ln w="25400" cap="flat" cmpd="sng" algn="ctr">
              <a:noFill/>
              <a:prstDash val="solid"/>
            </a:ln>
            <a:effectLst>
              <a:softEdge rad="76200"/>
            </a:effectLst>
          </p:spPr>
          <p:txBody>
            <a:bodyPr rtlCol="0" anchor="ctr"/>
            <a:lstStyle/>
            <a:p>
              <a:pPr algn="ctr" defTabSz="1219170">
                <a:defRPr/>
              </a:pPr>
              <a:r>
                <a:rPr lang="en-US" sz="2133" kern="0" dirty="0">
                  <a:solidFill>
                    <a:srgbClr val="003087"/>
                  </a:solidFill>
                  <a:latin typeface="Arial"/>
                </a:rPr>
                <a:t>Contact lens</a:t>
              </a:r>
            </a:p>
            <a:p>
              <a:pPr algn="ctr" defTabSz="1219170">
                <a:defRPr/>
              </a:pPr>
              <a:r>
                <a:rPr lang="en-US" sz="2133" b="1" kern="0" dirty="0">
                  <a:solidFill>
                    <a:srgbClr val="003087"/>
                  </a:solidFill>
                  <a:latin typeface="Arial"/>
                </a:rPr>
                <a:t>15-30x</a:t>
              </a:r>
              <a:r>
                <a:rPr lang="en-US" sz="2133" kern="0" dirty="0">
                  <a:solidFill>
                    <a:srgbClr val="003087"/>
                  </a:solidFill>
                  <a:latin typeface="Arial"/>
                </a:rPr>
                <a:t> </a:t>
              </a:r>
            </a:p>
            <a:p>
              <a:pPr algn="ctr" defTabSz="1219170">
                <a:defRPr/>
              </a:pPr>
              <a:r>
                <a:rPr lang="en-US" sz="1867" kern="0" dirty="0">
                  <a:solidFill>
                    <a:srgbClr val="003087"/>
                  </a:solidFill>
                  <a:latin typeface="Arial"/>
                </a:rPr>
                <a:t>thicker than tear film</a:t>
              </a:r>
              <a:r>
                <a:rPr lang="en-US" sz="2400" b="1" kern="0" dirty="0">
                  <a:solidFill>
                    <a:srgbClr val="003087"/>
                  </a:solidFill>
                  <a:latin typeface="Arial"/>
                </a:rPr>
                <a:t>!</a:t>
              </a:r>
              <a:endParaRPr lang="en-US" sz="1867" b="1" kern="0" dirty="0">
                <a:solidFill>
                  <a:srgbClr val="003087"/>
                </a:solidFill>
                <a:latin typeface="Arial"/>
              </a:endParaRPr>
            </a:p>
          </p:txBody>
        </p:sp>
        <p:sp>
          <p:nvSpPr>
            <p:cNvPr id="12" name="TextBox 11">
              <a:extLst>
                <a:ext uri="{FF2B5EF4-FFF2-40B4-BE49-F238E27FC236}">
                  <a16:creationId xmlns:a16="http://schemas.microsoft.com/office/drawing/2014/main" id="{7D853FFC-D13E-C94F-43F2-6F13AE09E20B}"/>
                </a:ext>
              </a:extLst>
            </p:cNvPr>
            <p:cNvSpPr txBox="1"/>
            <p:nvPr/>
          </p:nvSpPr>
          <p:spPr>
            <a:xfrm>
              <a:off x="7611911" y="958017"/>
              <a:ext cx="1547462" cy="500233"/>
            </a:xfrm>
            <a:prstGeom prst="rect">
              <a:avLst/>
            </a:prstGeom>
            <a:noFill/>
          </p:spPr>
          <p:txBody>
            <a:bodyPr wrap="square" rtlCol="0">
              <a:spAutoFit/>
            </a:bodyPr>
            <a:lstStyle/>
            <a:p>
              <a:pPr defTabSz="1219170">
                <a:defRPr/>
              </a:pPr>
              <a:r>
                <a:rPr lang="en-US" sz="1867" b="1" kern="0" dirty="0">
                  <a:solidFill>
                    <a:srgbClr val="003087"/>
                  </a:solidFill>
                </a:rPr>
                <a:t>Pre-lens tear film 2-3 μm</a:t>
              </a:r>
              <a:r>
                <a:rPr lang="en-US" sz="1867" b="1" kern="0" baseline="30000" dirty="0">
                  <a:solidFill>
                    <a:srgbClr val="003087"/>
                  </a:solidFill>
                </a:rPr>
                <a:t>1</a:t>
              </a:r>
            </a:p>
          </p:txBody>
        </p:sp>
        <p:sp>
          <p:nvSpPr>
            <p:cNvPr id="13" name="TextBox 12">
              <a:extLst>
                <a:ext uri="{FF2B5EF4-FFF2-40B4-BE49-F238E27FC236}">
                  <a16:creationId xmlns:a16="http://schemas.microsoft.com/office/drawing/2014/main" id="{A3F523F3-6A95-58EF-35EF-5A4609C500FB}"/>
                </a:ext>
              </a:extLst>
            </p:cNvPr>
            <p:cNvSpPr txBox="1"/>
            <p:nvPr/>
          </p:nvSpPr>
          <p:spPr>
            <a:xfrm>
              <a:off x="7598263" y="4015127"/>
              <a:ext cx="1547462" cy="715725"/>
            </a:xfrm>
            <a:prstGeom prst="rect">
              <a:avLst/>
            </a:prstGeom>
            <a:noFill/>
          </p:spPr>
          <p:txBody>
            <a:bodyPr wrap="square" rtlCol="0">
              <a:spAutoFit/>
            </a:bodyPr>
            <a:lstStyle/>
            <a:p>
              <a:pPr defTabSz="1219170">
                <a:defRPr/>
              </a:pPr>
              <a:r>
                <a:rPr lang="en-US" sz="1867" b="1" kern="0" dirty="0">
                  <a:solidFill>
                    <a:srgbClr val="003087"/>
                  </a:solidFill>
                </a:rPr>
                <a:t>Post-lens tear film 1-3 μm</a:t>
              </a:r>
              <a:r>
                <a:rPr lang="en-US" sz="1867" b="1" kern="0" baseline="30000" dirty="0">
                  <a:solidFill>
                    <a:srgbClr val="003087"/>
                  </a:solidFill>
                </a:rPr>
                <a:t>1</a:t>
              </a:r>
            </a:p>
            <a:p>
              <a:pPr defTabSz="1219170">
                <a:defRPr/>
              </a:pPr>
              <a:endParaRPr lang="en-US" sz="1867" b="1" kern="0" dirty="0">
                <a:solidFill>
                  <a:srgbClr val="003087"/>
                </a:solidFill>
              </a:endParaRPr>
            </a:p>
          </p:txBody>
        </p:sp>
      </p:grpSp>
      <p:sp>
        <p:nvSpPr>
          <p:cNvPr id="14" name="TextBox 13">
            <a:extLst>
              <a:ext uri="{FF2B5EF4-FFF2-40B4-BE49-F238E27FC236}">
                <a16:creationId xmlns:a16="http://schemas.microsoft.com/office/drawing/2014/main" id="{968B1437-F991-C7EC-B2CF-F6A8632F407E}"/>
              </a:ext>
            </a:extLst>
          </p:cNvPr>
          <p:cNvSpPr txBox="1"/>
          <p:nvPr/>
        </p:nvSpPr>
        <p:spPr>
          <a:xfrm>
            <a:off x="6110993" y="2646613"/>
            <a:ext cx="4758440" cy="646331"/>
          </a:xfrm>
          <a:prstGeom prst="rect">
            <a:avLst/>
          </a:prstGeom>
          <a:noFill/>
        </p:spPr>
        <p:txBody>
          <a:bodyPr wrap="square" rtlCol="0">
            <a:spAutoFit/>
          </a:bodyPr>
          <a:lstStyle/>
          <a:p>
            <a:r>
              <a:rPr lang="en-GB" dirty="0"/>
              <a:t>Can’t use this image  - but can recreate and use it!</a:t>
            </a:r>
          </a:p>
        </p:txBody>
      </p:sp>
      <p:sp>
        <p:nvSpPr>
          <p:cNvPr id="15" name="Rectangle 14">
            <a:extLst>
              <a:ext uri="{FF2B5EF4-FFF2-40B4-BE49-F238E27FC236}">
                <a16:creationId xmlns:a16="http://schemas.microsoft.com/office/drawing/2014/main" id="{E53BC3D3-A7F7-0627-C48E-40870AECAD9A}"/>
              </a:ext>
            </a:extLst>
          </p:cNvPr>
          <p:cNvSpPr/>
          <p:nvPr/>
        </p:nvSpPr>
        <p:spPr>
          <a:xfrm>
            <a:off x="262464" y="5919281"/>
            <a:ext cx="11562131" cy="938719"/>
          </a:xfrm>
          <a:prstGeom prst="rect">
            <a:avLst/>
          </a:prstGeom>
          <a:noFill/>
        </p:spPr>
        <p:txBody>
          <a:bodyPr wrap="square">
            <a:spAutoFit/>
          </a:bodyPr>
          <a:lstStyle/>
          <a:p>
            <a:pPr defTabSz="1219170">
              <a:defRPr/>
            </a:pPr>
            <a:r>
              <a:rPr lang="en-US" sz="1100" kern="0" dirty="0">
                <a:solidFill>
                  <a:srgbClr val="A8A8A8"/>
                </a:solidFill>
                <a:ea typeface="SimSun" panose="02010600030101010101" pitchFamily="2" charset="-122"/>
              </a:rPr>
              <a:t>1. Craig JP, Willcox M, </a:t>
            </a:r>
            <a:r>
              <a:rPr lang="en-US" sz="1100" kern="0" dirty="0" err="1">
                <a:solidFill>
                  <a:srgbClr val="A8A8A8"/>
                </a:solidFill>
                <a:ea typeface="SimSun" panose="02010600030101010101" pitchFamily="2" charset="-122"/>
              </a:rPr>
              <a:t>ArgÜeso</a:t>
            </a:r>
            <a:r>
              <a:rPr lang="en-US" sz="1100" kern="0" dirty="0">
                <a:solidFill>
                  <a:srgbClr val="A8A8A8"/>
                </a:solidFill>
                <a:ea typeface="SimSun" panose="02010600030101010101" pitchFamily="2" charset="-122"/>
              </a:rPr>
              <a:t> P, </a:t>
            </a:r>
            <a:r>
              <a:rPr lang="en-US" sz="1100" kern="0" dirty="0" err="1">
                <a:solidFill>
                  <a:srgbClr val="A8A8A8"/>
                </a:solidFill>
                <a:ea typeface="SimSun" panose="02010600030101010101" pitchFamily="2" charset="-122"/>
              </a:rPr>
              <a:t>Maissa</a:t>
            </a:r>
            <a:r>
              <a:rPr lang="en-US" sz="1100" kern="0" dirty="0">
                <a:solidFill>
                  <a:srgbClr val="A8A8A8"/>
                </a:solidFill>
                <a:ea typeface="SimSun" panose="02010600030101010101" pitchFamily="2" charset="-122"/>
              </a:rPr>
              <a:t> C, Stahl U, Tomlinson A, Wang J, Yokoi N, Stapleton F. The TFOS International Workshop on Contact Lens Discomfort: report of the contact lens interactions with the tear film subcommittee. Invest </a:t>
            </a:r>
            <a:r>
              <a:rPr lang="en-US" sz="1100" kern="0" dirty="0" err="1">
                <a:solidFill>
                  <a:srgbClr val="A8A8A8"/>
                </a:solidFill>
                <a:ea typeface="SimSun" panose="02010600030101010101" pitchFamily="2" charset="-122"/>
              </a:rPr>
              <a:t>Ophthalmol</a:t>
            </a:r>
            <a:r>
              <a:rPr lang="en-US" sz="1100" kern="0" dirty="0">
                <a:solidFill>
                  <a:srgbClr val="A8A8A8"/>
                </a:solidFill>
                <a:ea typeface="SimSun" panose="02010600030101010101" pitchFamily="2" charset="-122"/>
              </a:rPr>
              <a:t> Vis Sci 2013;54:TFOS123-56  </a:t>
            </a:r>
            <a:r>
              <a:rPr lang="en-GB" sz="1100" b="0" i="0" dirty="0">
                <a:solidFill>
                  <a:srgbClr val="A8A8A8"/>
                </a:solidFill>
                <a:effectLst/>
              </a:rPr>
              <a:t>2. Jones, L., Efron, N., </a:t>
            </a:r>
            <a:r>
              <a:rPr lang="en-GB" sz="1100" b="0" i="0" dirty="0" err="1">
                <a:solidFill>
                  <a:srgbClr val="A8A8A8"/>
                </a:solidFill>
                <a:effectLst/>
              </a:rPr>
              <a:t>Bandamwar</a:t>
            </a:r>
            <a:r>
              <a:rPr lang="en-GB" sz="1100" b="0" i="0" dirty="0">
                <a:solidFill>
                  <a:srgbClr val="A8A8A8"/>
                </a:solidFill>
                <a:effectLst/>
              </a:rPr>
              <a:t>, K., Barnett, M., Jacobs, D.S., </a:t>
            </a:r>
            <a:r>
              <a:rPr lang="en-GB" sz="1100" b="0" i="0" dirty="0" err="1">
                <a:solidFill>
                  <a:srgbClr val="A8A8A8"/>
                </a:solidFill>
                <a:effectLst/>
              </a:rPr>
              <a:t>Jalbert</a:t>
            </a:r>
            <a:r>
              <a:rPr lang="en-GB" sz="1100" b="0" i="0" dirty="0">
                <a:solidFill>
                  <a:srgbClr val="A8A8A8"/>
                </a:solidFill>
                <a:effectLst/>
              </a:rPr>
              <a:t>, I., </a:t>
            </a:r>
            <a:r>
              <a:rPr lang="en-GB" sz="1100" b="0" i="0" dirty="0" err="1">
                <a:solidFill>
                  <a:srgbClr val="A8A8A8"/>
                </a:solidFill>
                <a:effectLst/>
              </a:rPr>
              <a:t>Pult</a:t>
            </a:r>
            <a:r>
              <a:rPr lang="en-GB" sz="1100" b="0" i="0" dirty="0">
                <a:solidFill>
                  <a:srgbClr val="A8A8A8"/>
                </a:solidFill>
                <a:effectLst/>
              </a:rPr>
              <a:t>, H., Rhee, M.K., </a:t>
            </a:r>
            <a:r>
              <a:rPr lang="en-GB" sz="1100" b="0" i="0" dirty="0" err="1">
                <a:solidFill>
                  <a:srgbClr val="A8A8A8"/>
                </a:solidFill>
                <a:effectLst/>
              </a:rPr>
              <a:t>Sheardown</a:t>
            </a:r>
            <a:r>
              <a:rPr lang="en-GB" sz="1100" b="0" i="0" dirty="0">
                <a:solidFill>
                  <a:srgbClr val="A8A8A8"/>
                </a:solidFill>
                <a:effectLst/>
              </a:rPr>
              <a:t>, H., </a:t>
            </a:r>
            <a:r>
              <a:rPr lang="en-GB" sz="1100" b="0" i="0" dirty="0" err="1">
                <a:solidFill>
                  <a:srgbClr val="A8A8A8"/>
                </a:solidFill>
                <a:effectLst/>
              </a:rPr>
              <a:t>Shovlin</a:t>
            </a:r>
            <a:r>
              <a:rPr lang="en-GB" sz="1100" b="0" i="0" dirty="0">
                <a:solidFill>
                  <a:srgbClr val="A8A8A8"/>
                </a:solidFill>
                <a:effectLst/>
              </a:rPr>
              <a:t>, J.P. and Stahl, U., 2023. TFOS Lifestyle: impact of contact lenses on the ocular surface. </a:t>
            </a:r>
            <a:r>
              <a:rPr lang="en-GB" sz="1100" b="0" i="1" dirty="0">
                <a:solidFill>
                  <a:srgbClr val="A8A8A8"/>
                </a:solidFill>
                <a:effectLst/>
              </a:rPr>
              <a:t>The Ocular Surface</a:t>
            </a:r>
            <a:r>
              <a:rPr lang="en-GB" sz="1100" b="0" i="0" dirty="0">
                <a:solidFill>
                  <a:srgbClr val="A8A8A8"/>
                </a:solidFill>
                <a:effectLst/>
              </a:rPr>
              <a:t>.</a:t>
            </a:r>
            <a:endParaRPr lang="en-GB" sz="1100" dirty="0">
              <a:solidFill>
                <a:srgbClr val="A8A8A8"/>
              </a:solidFill>
            </a:endParaRPr>
          </a:p>
          <a:p>
            <a:pPr defTabSz="1219170">
              <a:defRPr/>
            </a:pPr>
            <a:endParaRPr lang="en-US" sz="1100" kern="0" dirty="0">
              <a:solidFill>
                <a:srgbClr val="A8A8A8"/>
              </a:solidFill>
              <a:ea typeface="SimSun" panose="02010600030101010101" pitchFamily="2" charset="-122"/>
            </a:endParaRPr>
          </a:p>
          <a:p>
            <a:pPr marL="228600" indent="-228600" defTabSz="1219170">
              <a:buAutoNum type="arabicPeriod"/>
              <a:defRPr/>
            </a:pPr>
            <a:endParaRPr lang="en-CA" sz="1100" kern="0" dirty="0">
              <a:solidFill>
                <a:srgbClr val="A8A8A8"/>
              </a:solidFill>
            </a:endParaRPr>
          </a:p>
        </p:txBody>
      </p:sp>
    </p:spTree>
    <p:extLst>
      <p:ext uri="{BB962C8B-B14F-4D97-AF65-F5344CB8AC3E}">
        <p14:creationId xmlns:p14="http://schemas.microsoft.com/office/powerpoint/2010/main" val="367564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000"/>
                                        <p:tgtEl>
                                          <p:spTgt spid="6"/>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par>
                          <p:cTn id="16" fill="hold">
                            <p:stCondLst>
                              <p:cond delay="50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Contact lens and the tear film</a:t>
            </a:r>
            <a:r>
              <a:rPr lang="en-GB" dirty="0">
                <a:latin typeface="+mn-lt"/>
              </a:rPr>
              <a:t>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pPr marL="0" indent="0">
              <a:buNone/>
            </a:pPr>
            <a:r>
              <a:rPr lang="en-GB" dirty="0"/>
              <a:t>There is increased evaporation of the tear film for 24 hours after ceasing contact lens wear. </a:t>
            </a:r>
          </a:p>
          <a:p>
            <a:pPr marL="0" indent="0">
              <a:buNone/>
            </a:pPr>
            <a:r>
              <a:rPr lang="en-GB" dirty="0"/>
              <a:t>Patients who had worn contact lenses for longer periods of time showed about a twofold greater meibomian gland dropout or alteration than those who had worn them for shorter periods. </a:t>
            </a:r>
          </a:p>
        </p:txBody>
      </p:sp>
      <p:sp>
        <p:nvSpPr>
          <p:cNvPr id="5" name="TextBox 4">
            <a:extLst>
              <a:ext uri="{FF2B5EF4-FFF2-40B4-BE49-F238E27FC236}">
                <a16:creationId xmlns:a16="http://schemas.microsoft.com/office/drawing/2014/main" id="{7BFD79EE-13A7-A971-2BB2-77758AA28E28}"/>
              </a:ext>
            </a:extLst>
          </p:cNvPr>
          <p:cNvSpPr txBox="1"/>
          <p:nvPr/>
        </p:nvSpPr>
        <p:spPr>
          <a:xfrm>
            <a:off x="166211" y="6048810"/>
            <a:ext cx="10076033" cy="430887"/>
          </a:xfrm>
          <a:prstGeom prst="rect">
            <a:avLst/>
          </a:prstGeom>
          <a:noFill/>
        </p:spPr>
        <p:txBody>
          <a:bodyPr wrap="square">
            <a:spAutoFit/>
          </a:bodyPr>
          <a:lstStyle/>
          <a:p>
            <a:r>
              <a:rPr lang="en-GB" sz="1100" b="0" i="0" dirty="0">
                <a:solidFill>
                  <a:srgbClr val="A8A8A8"/>
                </a:solidFill>
                <a:effectLst/>
              </a:rPr>
              <a:t>1. Jones, L., Efron, N., </a:t>
            </a:r>
            <a:r>
              <a:rPr lang="en-GB" sz="1100" b="0" i="0" dirty="0" err="1">
                <a:solidFill>
                  <a:srgbClr val="A8A8A8"/>
                </a:solidFill>
                <a:effectLst/>
              </a:rPr>
              <a:t>Bandamwar</a:t>
            </a:r>
            <a:r>
              <a:rPr lang="en-GB" sz="1100" b="0" i="0" dirty="0">
                <a:solidFill>
                  <a:srgbClr val="A8A8A8"/>
                </a:solidFill>
                <a:effectLst/>
              </a:rPr>
              <a:t>, K., Barnett, M., Jacobs, D.S., </a:t>
            </a:r>
            <a:r>
              <a:rPr lang="en-GB" sz="1100" b="0" i="0" dirty="0" err="1">
                <a:solidFill>
                  <a:srgbClr val="A8A8A8"/>
                </a:solidFill>
                <a:effectLst/>
              </a:rPr>
              <a:t>Jalbert</a:t>
            </a:r>
            <a:r>
              <a:rPr lang="en-GB" sz="1100" b="0" i="0" dirty="0">
                <a:solidFill>
                  <a:srgbClr val="A8A8A8"/>
                </a:solidFill>
                <a:effectLst/>
              </a:rPr>
              <a:t>, I., </a:t>
            </a:r>
            <a:r>
              <a:rPr lang="en-GB" sz="1100" b="0" i="0" dirty="0" err="1">
                <a:solidFill>
                  <a:srgbClr val="A8A8A8"/>
                </a:solidFill>
                <a:effectLst/>
              </a:rPr>
              <a:t>Pult</a:t>
            </a:r>
            <a:r>
              <a:rPr lang="en-GB" sz="1100" b="0" i="0" dirty="0">
                <a:solidFill>
                  <a:srgbClr val="A8A8A8"/>
                </a:solidFill>
                <a:effectLst/>
              </a:rPr>
              <a:t>, H., Rhee, M.K., </a:t>
            </a:r>
            <a:r>
              <a:rPr lang="en-GB" sz="1100" b="0" i="0" dirty="0" err="1">
                <a:solidFill>
                  <a:srgbClr val="A8A8A8"/>
                </a:solidFill>
                <a:effectLst/>
              </a:rPr>
              <a:t>Sheardown</a:t>
            </a:r>
            <a:r>
              <a:rPr lang="en-GB" sz="1100" b="0" i="0" dirty="0">
                <a:solidFill>
                  <a:srgbClr val="A8A8A8"/>
                </a:solidFill>
                <a:effectLst/>
              </a:rPr>
              <a:t>, H., </a:t>
            </a:r>
            <a:r>
              <a:rPr lang="en-GB" sz="1100" b="0" i="0" dirty="0" err="1">
                <a:solidFill>
                  <a:srgbClr val="A8A8A8"/>
                </a:solidFill>
                <a:effectLst/>
              </a:rPr>
              <a:t>Shovlin</a:t>
            </a:r>
            <a:r>
              <a:rPr lang="en-GB" sz="1100" b="0" i="0" dirty="0">
                <a:solidFill>
                  <a:srgbClr val="A8A8A8"/>
                </a:solidFill>
                <a:effectLst/>
              </a:rPr>
              <a:t>, J.P. and Stahl, U., 2023. TFOS Lifestyle: impact of contact lenses on the ocular surface. </a:t>
            </a:r>
            <a:r>
              <a:rPr lang="en-GB" sz="1100" b="0" i="1" dirty="0">
                <a:solidFill>
                  <a:srgbClr val="A8A8A8"/>
                </a:solidFill>
                <a:effectLst/>
              </a:rPr>
              <a:t>The Ocular Surface</a:t>
            </a:r>
            <a:r>
              <a:rPr lang="en-GB" sz="1100" b="0" i="0" dirty="0">
                <a:solidFill>
                  <a:srgbClr val="A8A8A8"/>
                </a:solidFill>
                <a:effectLst/>
              </a:rPr>
              <a:t>.</a:t>
            </a:r>
            <a:endParaRPr lang="en-GB" sz="1100" dirty="0">
              <a:solidFill>
                <a:srgbClr val="A8A8A8"/>
              </a:solidFill>
            </a:endParaRPr>
          </a:p>
        </p:txBody>
      </p:sp>
    </p:spTree>
    <p:extLst>
      <p:ext uri="{BB962C8B-B14F-4D97-AF65-F5344CB8AC3E}">
        <p14:creationId xmlns:p14="http://schemas.microsoft.com/office/powerpoint/2010/main" val="397319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Factors to contact lens discomfort</a:t>
            </a:r>
            <a:r>
              <a:rPr lang="en-GB" dirty="0">
                <a:latin typeface="+mn-lt"/>
              </a:rPr>
              <a:t>¹</a:t>
            </a:r>
          </a:p>
        </p:txBody>
      </p:sp>
      <p:sp>
        <p:nvSpPr>
          <p:cNvPr id="5" name="TextBox 4">
            <a:extLst>
              <a:ext uri="{FF2B5EF4-FFF2-40B4-BE49-F238E27FC236}">
                <a16:creationId xmlns:a16="http://schemas.microsoft.com/office/drawing/2014/main" id="{7BFD79EE-13A7-A971-2BB2-77758AA28E28}"/>
              </a:ext>
            </a:extLst>
          </p:cNvPr>
          <p:cNvSpPr txBox="1"/>
          <p:nvPr/>
        </p:nvSpPr>
        <p:spPr>
          <a:xfrm>
            <a:off x="262464" y="5947851"/>
            <a:ext cx="10076033" cy="600164"/>
          </a:xfrm>
          <a:prstGeom prst="rect">
            <a:avLst/>
          </a:prstGeom>
          <a:noFill/>
        </p:spPr>
        <p:txBody>
          <a:bodyPr wrap="square">
            <a:spAutoFit/>
          </a:bodyPr>
          <a:lstStyle/>
          <a:p>
            <a:pPr algn="l"/>
            <a:r>
              <a:rPr lang="en-GB" sz="1100" dirty="0">
                <a:solidFill>
                  <a:srgbClr val="A8A8A8"/>
                </a:solidFill>
                <a:cs typeface="Helvetica" panose="020B0604020202020204" pitchFamily="34" charset="0"/>
              </a:rPr>
              <a:t>1</a:t>
            </a:r>
            <a:r>
              <a:rPr lang="en-GB" sz="1100" b="0" i="0" u="none" strike="noStrike" baseline="0" dirty="0">
                <a:solidFill>
                  <a:srgbClr val="A8A8A8"/>
                </a:solidFill>
                <a:cs typeface="Helvetica" panose="020B0604020202020204" pitchFamily="34" charset="0"/>
              </a:rPr>
              <a:t>. Nichols KK, Redfern RL, Jacob JT, Nelson JD, </a:t>
            </a:r>
            <a:r>
              <a:rPr lang="en-GB" sz="1100" b="0" i="0" u="none" strike="noStrike" baseline="0" dirty="0" err="1">
                <a:solidFill>
                  <a:srgbClr val="A8A8A8"/>
                </a:solidFill>
                <a:cs typeface="Helvetica" panose="020B0604020202020204" pitchFamily="34" charset="0"/>
              </a:rPr>
              <a:t>Fonn</a:t>
            </a:r>
            <a:r>
              <a:rPr lang="en-GB" sz="1100" b="0" i="0" u="none" strike="noStrike" baseline="0" dirty="0">
                <a:solidFill>
                  <a:srgbClr val="A8A8A8"/>
                </a:solidFill>
                <a:cs typeface="Helvetica" panose="020B0604020202020204" pitchFamily="34" charset="0"/>
              </a:rPr>
              <a:t> D, </a:t>
            </a:r>
            <a:r>
              <a:rPr lang="en-GB" sz="1100" b="0" i="0" u="none" strike="noStrike" baseline="0" dirty="0" err="1">
                <a:solidFill>
                  <a:srgbClr val="A8A8A8"/>
                </a:solidFill>
                <a:cs typeface="Helvetica" panose="020B0604020202020204" pitchFamily="34" charset="0"/>
              </a:rPr>
              <a:t>Forstot</a:t>
            </a:r>
            <a:r>
              <a:rPr lang="en-GB" sz="1100" b="0" i="0" u="none" strike="noStrike" baseline="0" dirty="0">
                <a:solidFill>
                  <a:srgbClr val="A8A8A8"/>
                </a:solidFill>
                <a:cs typeface="Helvetica" panose="020B0604020202020204" pitchFamily="34" charset="0"/>
              </a:rPr>
              <a:t> SL, Huang JF, Holden BA, Nichols JJ; members of the TFOS International Workshop on Contact Lens Discomfort. The TFOS International Workshop on Contact Lens Discomfort: report of the definition and classification subcommittee. Invest </a:t>
            </a:r>
            <a:r>
              <a:rPr lang="en-GB" sz="1100" b="0" i="0" u="none" strike="noStrike" baseline="0" dirty="0" err="1">
                <a:solidFill>
                  <a:srgbClr val="A8A8A8"/>
                </a:solidFill>
                <a:cs typeface="Helvetica" panose="020B0604020202020204" pitchFamily="34" charset="0"/>
              </a:rPr>
              <a:t>Ophthalmol</a:t>
            </a:r>
            <a:r>
              <a:rPr lang="en-GB" sz="1100" b="0" i="0" u="none" strike="noStrike" baseline="0" dirty="0">
                <a:solidFill>
                  <a:srgbClr val="A8A8A8"/>
                </a:solidFill>
                <a:cs typeface="Helvetica" panose="020B0604020202020204" pitchFamily="34" charset="0"/>
              </a:rPr>
              <a:t> Vis Sci. 2013 </a:t>
            </a:r>
            <a:r>
              <a:rPr lang="en-GB" sz="1100" dirty="0">
                <a:solidFill>
                  <a:srgbClr val="A8A8A8"/>
                </a:solidFill>
                <a:cs typeface="Helvetica" panose="020B0604020202020204" pitchFamily="34" charset="0"/>
              </a:rPr>
              <a:t>Oct 18;54(11):TFOS14-9.</a:t>
            </a:r>
          </a:p>
        </p:txBody>
      </p:sp>
      <p:pic>
        <p:nvPicPr>
          <p:cNvPr id="7" name="Picture 6">
            <a:extLst>
              <a:ext uri="{FF2B5EF4-FFF2-40B4-BE49-F238E27FC236}">
                <a16:creationId xmlns:a16="http://schemas.microsoft.com/office/drawing/2014/main" id="{C3CFB205-6504-3072-8FCD-05944203E8D2}"/>
              </a:ext>
            </a:extLst>
          </p:cNvPr>
          <p:cNvPicPr>
            <a:picLocks noChangeAspect="1"/>
          </p:cNvPicPr>
          <p:nvPr/>
        </p:nvPicPr>
        <p:blipFill>
          <a:blip r:embed="rId2"/>
          <a:stretch>
            <a:fillRect/>
          </a:stretch>
        </p:blipFill>
        <p:spPr>
          <a:xfrm>
            <a:off x="2416627" y="2030217"/>
            <a:ext cx="8116914" cy="3268474"/>
          </a:xfrm>
          <a:prstGeom prst="rect">
            <a:avLst/>
          </a:prstGeom>
        </p:spPr>
      </p:pic>
    </p:spTree>
    <p:extLst>
      <p:ext uri="{BB962C8B-B14F-4D97-AF65-F5344CB8AC3E}">
        <p14:creationId xmlns:p14="http://schemas.microsoft.com/office/powerpoint/2010/main" val="300129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2_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3_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9039F9800F9D4D9F3694D00C40A903" ma:contentTypeVersion="20" ma:contentTypeDescription="Create a new document." ma:contentTypeScope="" ma:versionID="d3e651f54559491c8ac3baeae7f6c975">
  <xsd:schema xmlns:xsd="http://www.w3.org/2001/XMLSchema" xmlns:xs="http://www.w3.org/2001/XMLSchema" xmlns:p="http://schemas.microsoft.com/office/2006/metadata/properties" xmlns:ns2="2a48472d-5a56-40fe-9e45-12abee801fab" xmlns:ns3="dba870f6-5ea1-43d4-9810-9044637065fe" targetNamespace="http://schemas.microsoft.com/office/2006/metadata/properties" ma:root="true" ma:fieldsID="32f2636e1087310e3c06570e045f4560" ns2:_="" ns3:_="">
    <xsd:import namespace="2a48472d-5a56-40fe-9e45-12abee801fab"/>
    <xsd:import namespace="dba870f6-5ea1-43d4-9810-904463706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Readyforreview"/>
                <xsd:element ref="ns2:ReviewedbyTeam"/>
                <xsd:element ref="ns2:ReviewedbyEdel"/>
                <xsd:element ref="ns2:MediaServiceDateTaken" minOccurs="0"/>
                <xsd:element ref="ns2:MediaServiceObjectDetectorVersions" minOccurs="0"/>
                <xsd:element ref="ns2:MediaServiceOC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8472d-5a56-40fe-9e45-12abee801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aba7ca-d3ad-4d69-941b-8c81e64a517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Readyforreview" ma:index="20" ma:displayName="Ready for review" ma:default="Draft" ma:format="Dropdown" ma:internalName="Readyforreview">
      <xsd:simpleType>
        <xsd:restriction base="dms:Choice">
          <xsd:enumeration value="Draft"/>
          <xsd:enumeration value="Ready To Review"/>
          <xsd:enumeration value="Feedback To Action"/>
          <xsd:enumeration value="Ready For Final Review"/>
          <xsd:enumeration value="Approved"/>
          <xsd:enumeration value="NA"/>
        </xsd:restriction>
      </xsd:simpleType>
    </xsd:element>
    <xsd:element name="ReviewedbyTeam" ma:index="21" ma:displayName="Reviewed by PM" ma:default="0" ma:format="Dropdown" ma:internalName="ReviewedbyTeam">
      <xsd:simpleType>
        <xsd:restriction base="dms:Boolean"/>
      </xsd:simpleType>
    </xsd:element>
    <xsd:element name="ReviewedbyEdel" ma:index="22" ma:displayName="Reviewed by Edel" ma:default="0" ma:format="Dropdown" ma:internalName="ReviewedbyEdel">
      <xsd:simpleType>
        <xsd:restriction base="dms:Boolea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870f6-5ea1-43d4-9810-9044637065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0a766d0-f8e9-4e31-a86a-c7b779f5a377}" ma:internalName="TaxCatchAll" ma:showField="CatchAllData" ma:web="dba870f6-5ea1-43d4-9810-9044637065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48472d-5a56-40fe-9e45-12abee801fab">
      <Terms xmlns="http://schemas.microsoft.com/office/infopath/2007/PartnerControls"/>
    </lcf76f155ced4ddcb4097134ff3c332f>
    <TaxCatchAll xmlns="dba870f6-5ea1-43d4-9810-9044637065fe" xsi:nil="true"/>
    <ReviewedbyTeam xmlns="2a48472d-5a56-40fe-9e45-12abee801fab">false</ReviewedbyTeam>
    <ReviewedbyEdel xmlns="2a48472d-5a56-40fe-9e45-12abee801fab">false</ReviewedbyEdel>
    <Readyforreview xmlns="2a48472d-5a56-40fe-9e45-12abee801fab">Draft</Readyforreview>
    <_Flow_SignoffStatus xmlns="2a48472d-5a56-40fe-9e45-12abee801f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1C0853-0064-4BB6-95EA-7AFF768EF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8472d-5a56-40fe-9e45-12abee801fab"/>
    <ds:schemaRef ds:uri="dba870f6-5ea1-43d4-9810-904463706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347F79-7516-4FA6-88F0-DDD3AAAE938F}">
  <ds:schemaRefs>
    <ds:schemaRef ds:uri="http://schemas.microsoft.com/office/2006/metadata/properties"/>
    <ds:schemaRef ds:uri="http://schemas.microsoft.com/office/infopath/2007/PartnerControls"/>
    <ds:schemaRef ds:uri="fcc66a64-ca71-4675-939a-57f8c238605d"/>
    <ds:schemaRef ds:uri="ed322f72-dc36-46ee-8e20-b5dbab4a7465"/>
    <ds:schemaRef ds:uri="2a48472d-5a56-40fe-9e45-12abee801fab"/>
    <ds:schemaRef ds:uri="dba870f6-5ea1-43d4-9810-9044637065fe"/>
  </ds:schemaRefs>
</ds:datastoreItem>
</file>

<file path=customXml/itemProps3.xml><?xml version="1.0" encoding="utf-8"?>
<ds:datastoreItem xmlns:ds="http://schemas.openxmlformats.org/officeDocument/2006/customXml" ds:itemID="{8FD673A1-9C0C-4E6A-A72F-CAA0B63BA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3840</TotalTime>
  <Words>1882</Words>
  <Application>Microsoft Office PowerPoint</Application>
  <PresentationFormat>Widescreen</PresentationFormat>
  <Paragraphs>103</Paragraphs>
  <Slides>17</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SimSun</vt:lpstr>
      <vt:lpstr>Arial</vt:lpstr>
      <vt:lpstr>Calibri</vt:lpstr>
      <vt:lpstr>Corbel</vt:lpstr>
      <vt:lpstr>Corbel (Body)</vt:lpstr>
      <vt:lpstr>Goudy Old Style</vt:lpstr>
      <vt:lpstr>Helvetica</vt:lpstr>
      <vt:lpstr>Helvetica Light</vt:lpstr>
      <vt:lpstr>Nunito Sans</vt:lpstr>
      <vt:lpstr>Wingdings 2</vt:lpstr>
      <vt:lpstr>Frame</vt:lpstr>
      <vt:lpstr>1_Frame</vt:lpstr>
      <vt:lpstr>2_Frame</vt:lpstr>
      <vt:lpstr>3_Frame</vt:lpstr>
      <vt:lpstr>Dry Eye and Contact Lenses</vt:lpstr>
      <vt:lpstr>What is Dry Eye Disease (DED)?¹</vt:lpstr>
      <vt:lpstr>Contact Lens Wear¹</vt:lpstr>
      <vt:lpstr>Factors that determine CL wear success¹</vt:lpstr>
      <vt:lpstr>Contact lens discomfort¹</vt:lpstr>
      <vt:lpstr>Contact lens discomfort¹</vt:lpstr>
      <vt:lpstr>Contact lens and the tear film1,2</vt:lpstr>
      <vt:lpstr>Contact lens and the tear film¹</vt:lpstr>
      <vt:lpstr>Factors to contact lens discomfort¹</vt:lpstr>
      <vt:lpstr>Contact lenses and the meibomian glands¹</vt:lpstr>
      <vt:lpstr>How to manage the ocular surface in contact lens wearers?¹</vt:lpstr>
      <vt:lpstr>Management of Dry Eye¹</vt:lpstr>
      <vt:lpstr>PowerPoint Presentation</vt:lpstr>
      <vt:lpstr>What is so important about HEAT?1,2</vt:lpstr>
      <vt:lpstr>What is so important about CLEANSE?1 </vt:lpstr>
      <vt:lpstr>What is so important about HYDRATE?1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Dry eye and contact lenses</dc:title>
  <dc:creator>Inderpreet Uppal</dc:creator>
  <cp:lastModifiedBy>Mark Doherty</cp:lastModifiedBy>
  <cp:revision>47</cp:revision>
  <dcterms:created xsi:type="dcterms:W3CDTF">2023-05-17T10:01:00Z</dcterms:created>
  <dcterms:modified xsi:type="dcterms:W3CDTF">2024-09-08T19:33:16Z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0x010100869039F9800F9D4D9F3694D00C40A903</vt:lpwstr>
  </property>
</Properties>
</file>