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2"/>
  </p:notesMasterIdLst>
  <p:sldIdLst>
    <p:sldId id="4515" r:id="rId5"/>
    <p:sldId id="4516" r:id="rId6"/>
    <p:sldId id="4517" r:id="rId7"/>
    <p:sldId id="4518" r:id="rId8"/>
    <p:sldId id="4519" r:id="rId9"/>
    <p:sldId id="4520" r:id="rId10"/>
    <p:sldId id="4521" r:id="rId11"/>
    <p:sldId id="4522" r:id="rId12"/>
    <p:sldId id="4523" r:id="rId13"/>
    <p:sldId id="4524" r:id="rId14"/>
    <p:sldId id="4525" r:id="rId15"/>
    <p:sldId id="4526" r:id="rId16"/>
    <p:sldId id="4527" r:id="rId17"/>
    <p:sldId id="4528" r:id="rId18"/>
    <p:sldId id="4529" r:id="rId19"/>
    <p:sldId id="4530" r:id="rId20"/>
    <p:sldId id="453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EA8168-76CD-B547-2DD6-10BD46E9C690}" name="Edel Duffy" initials="ED" userId="S::EdelDuffy@scopeeyecare.com::3b9eb9ef-9810-4fbf-8724-e4d97c9d47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0026" autoAdjust="0"/>
  </p:normalViewPr>
  <p:slideViewPr>
    <p:cSldViewPr snapToGrid="0">
      <p:cViewPr varScale="1">
        <p:scale>
          <a:sx n="28" d="100"/>
          <a:sy n="28" d="100"/>
        </p:scale>
        <p:origin x="130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Achilles" userId="db1e80a7-a32d-4ac8-a947-d354aada7a7b" providerId="ADAL" clId="{349BD316-480E-4E0A-9168-671D44A198FF}"/>
    <pc:docChg chg="modSld">
      <pc:chgData name="Daniel Achilles" userId="db1e80a7-a32d-4ac8-a947-d354aada7a7b" providerId="ADAL" clId="{349BD316-480E-4E0A-9168-671D44A198FF}" dt="2025-02-17T15:41:36.437" v="14" actId="20577"/>
      <pc:docMkLst>
        <pc:docMk/>
      </pc:docMkLst>
      <pc:sldChg chg="modNotesTx">
        <pc:chgData name="Daniel Achilles" userId="db1e80a7-a32d-4ac8-a947-d354aada7a7b" providerId="ADAL" clId="{349BD316-480E-4E0A-9168-671D44A198FF}" dt="2025-02-17T15:40:34.557" v="0" actId="20577"/>
        <pc:sldMkLst>
          <pc:docMk/>
          <pc:sldMk cId="2797396164" sldId="4516"/>
        </pc:sldMkLst>
      </pc:sldChg>
      <pc:sldChg chg="modNotesTx">
        <pc:chgData name="Daniel Achilles" userId="db1e80a7-a32d-4ac8-a947-d354aada7a7b" providerId="ADAL" clId="{349BD316-480E-4E0A-9168-671D44A198FF}" dt="2025-02-17T15:40:38.239" v="1" actId="20577"/>
        <pc:sldMkLst>
          <pc:docMk/>
          <pc:sldMk cId="1773814023" sldId="4517"/>
        </pc:sldMkLst>
      </pc:sldChg>
      <pc:sldChg chg="modNotesTx">
        <pc:chgData name="Daniel Achilles" userId="db1e80a7-a32d-4ac8-a947-d354aada7a7b" providerId="ADAL" clId="{349BD316-480E-4E0A-9168-671D44A198FF}" dt="2025-02-17T15:40:41.209" v="2" actId="20577"/>
        <pc:sldMkLst>
          <pc:docMk/>
          <pc:sldMk cId="2947184433" sldId="4518"/>
        </pc:sldMkLst>
      </pc:sldChg>
      <pc:sldChg chg="modNotesTx">
        <pc:chgData name="Daniel Achilles" userId="db1e80a7-a32d-4ac8-a947-d354aada7a7b" providerId="ADAL" clId="{349BD316-480E-4E0A-9168-671D44A198FF}" dt="2025-02-17T15:40:44.822" v="3" actId="20577"/>
        <pc:sldMkLst>
          <pc:docMk/>
          <pc:sldMk cId="3217824224" sldId="4519"/>
        </pc:sldMkLst>
      </pc:sldChg>
      <pc:sldChg chg="modNotesTx">
        <pc:chgData name="Daniel Achilles" userId="db1e80a7-a32d-4ac8-a947-d354aada7a7b" providerId="ADAL" clId="{349BD316-480E-4E0A-9168-671D44A198FF}" dt="2025-02-17T15:40:50.354" v="5" actId="5793"/>
        <pc:sldMkLst>
          <pc:docMk/>
          <pc:sldMk cId="227049009" sldId="4520"/>
        </pc:sldMkLst>
      </pc:sldChg>
      <pc:sldChg chg="modNotesTx">
        <pc:chgData name="Daniel Achilles" userId="db1e80a7-a32d-4ac8-a947-d354aada7a7b" providerId="ADAL" clId="{349BD316-480E-4E0A-9168-671D44A198FF}" dt="2025-02-17T15:40:55.490" v="6" actId="20577"/>
        <pc:sldMkLst>
          <pc:docMk/>
          <pc:sldMk cId="195986526" sldId="4521"/>
        </pc:sldMkLst>
      </pc:sldChg>
      <pc:sldChg chg="modNotesTx">
        <pc:chgData name="Daniel Achilles" userId="db1e80a7-a32d-4ac8-a947-d354aada7a7b" providerId="ADAL" clId="{349BD316-480E-4E0A-9168-671D44A198FF}" dt="2025-02-17T15:41:00.535" v="7" actId="20577"/>
        <pc:sldMkLst>
          <pc:docMk/>
          <pc:sldMk cId="247929024" sldId="4522"/>
        </pc:sldMkLst>
      </pc:sldChg>
      <pc:sldChg chg="modNotesTx">
        <pc:chgData name="Daniel Achilles" userId="db1e80a7-a32d-4ac8-a947-d354aada7a7b" providerId="ADAL" clId="{349BD316-480E-4E0A-9168-671D44A198FF}" dt="2025-02-17T15:41:07.668" v="8" actId="20577"/>
        <pc:sldMkLst>
          <pc:docMk/>
          <pc:sldMk cId="2968820029" sldId="4523"/>
        </pc:sldMkLst>
      </pc:sldChg>
      <pc:sldChg chg="modNotesTx">
        <pc:chgData name="Daniel Achilles" userId="db1e80a7-a32d-4ac8-a947-d354aada7a7b" providerId="ADAL" clId="{349BD316-480E-4E0A-9168-671D44A198FF}" dt="2025-02-17T15:41:10.856" v="9" actId="20577"/>
        <pc:sldMkLst>
          <pc:docMk/>
          <pc:sldMk cId="239838461" sldId="4524"/>
        </pc:sldMkLst>
      </pc:sldChg>
      <pc:sldChg chg="modNotesTx">
        <pc:chgData name="Daniel Achilles" userId="db1e80a7-a32d-4ac8-a947-d354aada7a7b" providerId="ADAL" clId="{349BD316-480E-4E0A-9168-671D44A198FF}" dt="2025-02-17T15:41:17.606" v="10" actId="20577"/>
        <pc:sldMkLst>
          <pc:docMk/>
          <pc:sldMk cId="2639893293" sldId="4525"/>
        </pc:sldMkLst>
      </pc:sldChg>
      <pc:sldChg chg="modNotesTx">
        <pc:chgData name="Daniel Achilles" userId="db1e80a7-a32d-4ac8-a947-d354aada7a7b" providerId="ADAL" clId="{349BD316-480E-4E0A-9168-671D44A198FF}" dt="2025-02-17T15:41:24.465" v="11" actId="20577"/>
        <pc:sldMkLst>
          <pc:docMk/>
          <pc:sldMk cId="3188166359" sldId="4526"/>
        </pc:sldMkLst>
      </pc:sldChg>
      <pc:sldChg chg="modNotesTx">
        <pc:chgData name="Daniel Achilles" userId="db1e80a7-a32d-4ac8-a947-d354aada7a7b" providerId="ADAL" clId="{349BD316-480E-4E0A-9168-671D44A198FF}" dt="2025-02-17T15:41:29.565" v="12" actId="20577"/>
        <pc:sldMkLst>
          <pc:docMk/>
          <pc:sldMk cId="2170103128" sldId="4528"/>
        </pc:sldMkLst>
      </pc:sldChg>
      <pc:sldChg chg="modNotesTx">
        <pc:chgData name="Daniel Achilles" userId="db1e80a7-a32d-4ac8-a947-d354aada7a7b" providerId="ADAL" clId="{349BD316-480E-4E0A-9168-671D44A198FF}" dt="2025-02-17T15:41:33.840" v="13" actId="20577"/>
        <pc:sldMkLst>
          <pc:docMk/>
          <pc:sldMk cId="4017918498" sldId="4529"/>
        </pc:sldMkLst>
      </pc:sldChg>
      <pc:sldChg chg="modNotesTx">
        <pc:chgData name="Daniel Achilles" userId="db1e80a7-a32d-4ac8-a947-d354aada7a7b" providerId="ADAL" clId="{349BD316-480E-4E0A-9168-671D44A198FF}" dt="2025-02-17T15:41:36.437" v="14" actId="20577"/>
        <pc:sldMkLst>
          <pc:docMk/>
          <pc:sldMk cId="3311818793" sldId="45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312BD-6F11-40B3-B359-0E691379C82F}" type="datetimeFigureOut">
              <a:rPr lang="en-GB" smtClean="0"/>
              <a:t>17/02/2025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C0390-408E-481E-80A9-A885883BD510}" type="slidenum">
              <a:rPr lang="en-GB" smtClean="0"/>
              <a:t>‹#›</a:t>
            </a:fld>
            <a:endParaRPr lang="en-GB"/>
          </a:p>
        </p:txBody>
      </p:sp>
    </p:spTree>
    <p:extLst>
      <p:ext uri="{BB962C8B-B14F-4D97-AF65-F5344CB8AC3E}">
        <p14:creationId xmlns:p14="http://schemas.microsoft.com/office/powerpoint/2010/main" val="402426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rtl="0"/>
            <a:fld id="{FC8BD8E7-1312-41F3-99C4-6DA5AF891969}" type="slidenum">
              <a:rPr lang="en-GB" smtClean="0"/>
              <a:t>1</a:t>
            </a:fld>
            <a:endParaRPr lang="en-GB"/>
          </a:p>
        </p:txBody>
      </p:sp>
    </p:spTree>
    <p:extLst>
      <p:ext uri="{BB962C8B-B14F-4D97-AF65-F5344CB8AC3E}">
        <p14:creationId xmlns:p14="http://schemas.microsoft.com/office/powerpoint/2010/main" val="380019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10</a:t>
            </a:fld>
            <a:endParaRPr lang="en-GB"/>
          </a:p>
        </p:txBody>
      </p:sp>
    </p:spTree>
    <p:extLst>
      <p:ext uri="{BB962C8B-B14F-4D97-AF65-F5344CB8AC3E}">
        <p14:creationId xmlns:p14="http://schemas.microsoft.com/office/powerpoint/2010/main" val="1916765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11</a:t>
            </a:fld>
            <a:endParaRPr lang="en-GB"/>
          </a:p>
        </p:txBody>
      </p:sp>
    </p:spTree>
    <p:extLst>
      <p:ext uri="{BB962C8B-B14F-4D97-AF65-F5344CB8AC3E}">
        <p14:creationId xmlns:p14="http://schemas.microsoft.com/office/powerpoint/2010/main" val="382136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Tree>
    <p:extLst>
      <p:ext uri="{BB962C8B-B14F-4D97-AF65-F5344CB8AC3E}">
        <p14:creationId xmlns:p14="http://schemas.microsoft.com/office/powerpoint/2010/main" val="231925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1C0390-408E-481E-80A9-A885883BD510}" type="slidenum">
              <a:rPr lang="en-GB" smtClean="0"/>
              <a:t>13</a:t>
            </a:fld>
            <a:endParaRPr lang="en-GB"/>
          </a:p>
        </p:txBody>
      </p:sp>
    </p:spTree>
    <p:extLst>
      <p:ext uri="{BB962C8B-B14F-4D97-AF65-F5344CB8AC3E}">
        <p14:creationId xmlns:p14="http://schemas.microsoft.com/office/powerpoint/2010/main" val="269872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C73C80-3D97-8540-BF01-5AB23687CAB5}" type="slidenum">
              <a:rPr lang="en-US" smtClean="0"/>
              <a:t>14</a:t>
            </a:fld>
            <a:endParaRPr lang="en-US"/>
          </a:p>
        </p:txBody>
      </p:sp>
    </p:spTree>
    <p:extLst>
      <p:ext uri="{BB962C8B-B14F-4D97-AF65-F5344CB8AC3E}">
        <p14:creationId xmlns:p14="http://schemas.microsoft.com/office/powerpoint/2010/main" val="949098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C73C80-3D97-8540-BF01-5AB23687CAB5}" type="slidenum">
              <a:rPr lang="en-US" smtClean="0"/>
              <a:t>15</a:t>
            </a:fld>
            <a:endParaRPr lang="en-US"/>
          </a:p>
        </p:txBody>
      </p:sp>
    </p:spTree>
    <p:extLst>
      <p:ext uri="{BB962C8B-B14F-4D97-AF65-F5344CB8AC3E}">
        <p14:creationId xmlns:p14="http://schemas.microsoft.com/office/powerpoint/2010/main" val="165340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C73C80-3D97-8540-BF01-5AB23687CAB5}" type="slidenum">
              <a:rPr lang="en-US" smtClean="0"/>
              <a:t>16</a:t>
            </a:fld>
            <a:endParaRPr lang="en-US"/>
          </a:p>
        </p:txBody>
      </p:sp>
    </p:spTree>
    <p:extLst>
      <p:ext uri="{BB962C8B-B14F-4D97-AF65-F5344CB8AC3E}">
        <p14:creationId xmlns:p14="http://schemas.microsoft.com/office/powerpoint/2010/main" val="4292236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8BD8E7-1312-41F3-99C4-6DA5AF891969}" type="slidenum">
              <a:rPr kumimoji="0" lang="en-GB" sz="1200" b="0" i="0" u="none" strike="noStrike" kern="1200" cap="none" spc="0" normalizeH="0" baseline="0" noProof="0" smtClean="0">
                <a:ln>
                  <a:noFill/>
                </a:ln>
                <a:solidFill>
                  <a:srgbClr val="595959"/>
                </a:solidFill>
                <a:effectLst/>
                <a:uLnTx/>
                <a:uFillTx/>
                <a:latin typeface="Calibri"/>
                <a:ea typeface="+mn-ea"/>
                <a:cs typeface="+mn-cs"/>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595959"/>
              </a:solidFill>
              <a:effectLst/>
              <a:uLnTx/>
              <a:uFillTx/>
              <a:latin typeface="Calibri"/>
              <a:ea typeface="+mn-ea"/>
              <a:cs typeface="+mn-cs"/>
              <a:sym typeface="Helvetica Neue"/>
            </a:endParaRPr>
          </a:p>
        </p:txBody>
      </p:sp>
    </p:spTree>
    <p:extLst>
      <p:ext uri="{BB962C8B-B14F-4D97-AF65-F5344CB8AC3E}">
        <p14:creationId xmlns:p14="http://schemas.microsoft.com/office/powerpoint/2010/main" val="31158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7470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3</a:t>
            </a:fld>
            <a:endParaRPr lang="en-GB"/>
          </a:p>
        </p:txBody>
      </p:sp>
    </p:spTree>
    <p:extLst>
      <p:ext uri="{BB962C8B-B14F-4D97-AF65-F5344CB8AC3E}">
        <p14:creationId xmlns:p14="http://schemas.microsoft.com/office/powerpoint/2010/main" val="158979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54752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5</a:t>
            </a:fld>
            <a:endParaRPr lang="en-GB"/>
          </a:p>
        </p:txBody>
      </p:sp>
    </p:spTree>
    <p:extLst>
      <p:ext uri="{BB962C8B-B14F-4D97-AF65-F5344CB8AC3E}">
        <p14:creationId xmlns:p14="http://schemas.microsoft.com/office/powerpoint/2010/main" val="143891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6</a:t>
            </a:fld>
            <a:endParaRPr lang="en-GB"/>
          </a:p>
        </p:txBody>
      </p:sp>
    </p:spTree>
    <p:extLst>
      <p:ext uri="{BB962C8B-B14F-4D97-AF65-F5344CB8AC3E}">
        <p14:creationId xmlns:p14="http://schemas.microsoft.com/office/powerpoint/2010/main" val="18278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7</a:t>
            </a:fld>
            <a:endParaRPr lang="en-GB"/>
          </a:p>
        </p:txBody>
      </p:sp>
    </p:spTree>
    <p:extLst>
      <p:ext uri="{BB962C8B-B14F-4D97-AF65-F5344CB8AC3E}">
        <p14:creationId xmlns:p14="http://schemas.microsoft.com/office/powerpoint/2010/main" val="417472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0" i="0" dirty="0">
              <a:solidFill>
                <a:srgbClr val="494949"/>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011C0390-408E-481E-80A9-A885883BD510}" type="slidenum">
              <a:rPr lang="en-GB" smtClean="0"/>
              <a:t>8</a:t>
            </a:fld>
            <a:endParaRPr lang="en-GB"/>
          </a:p>
        </p:txBody>
      </p:sp>
    </p:spTree>
    <p:extLst>
      <p:ext uri="{BB962C8B-B14F-4D97-AF65-F5344CB8AC3E}">
        <p14:creationId xmlns:p14="http://schemas.microsoft.com/office/powerpoint/2010/main" val="257824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011C0390-408E-481E-80A9-A885883BD510}" type="slidenum">
              <a:rPr lang="en-GB" smtClean="0"/>
              <a:t>9</a:t>
            </a:fld>
            <a:endParaRPr lang="en-GB"/>
          </a:p>
        </p:txBody>
      </p:sp>
    </p:spTree>
    <p:extLst>
      <p:ext uri="{BB962C8B-B14F-4D97-AF65-F5344CB8AC3E}">
        <p14:creationId xmlns:p14="http://schemas.microsoft.com/office/powerpoint/2010/main" val="394669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854278"/>
            <a:ext cx="7025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2125325" y="854278"/>
            <a:ext cx="70256" cy="5334001"/>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390727"/>
            <a:ext cx="7315200" cy="3255264"/>
          </a:xfrm>
        </p:spPr>
        <p:txBody>
          <a:bodyPr anchor="b">
            <a:normAutofit/>
          </a:bodyPr>
          <a:lstStyle>
            <a:lvl1pPr algn="l">
              <a:defRPr sz="5900" spc="-100" baseline="0">
                <a:solidFill>
                  <a:srgbClr val="4F99AB"/>
                </a:solidFill>
              </a:defRPr>
            </a:lvl1pPr>
          </a:lstStyle>
          <a:p>
            <a:r>
              <a:rPr lang="en-US"/>
              <a:t>Click to edit Master title style</a:t>
            </a:r>
          </a:p>
        </p:txBody>
      </p:sp>
      <p:sp>
        <p:nvSpPr>
          <p:cNvPr id="3" name="Subtitle 2"/>
          <p:cNvSpPr>
            <a:spLocks noGrp="1"/>
          </p:cNvSpPr>
          <p:nvPr>
            <p:ph type="subTitle" idx="1"/>
          </p:nvPr>
        </p:nvSpPr>
        <p:spPr>
          <a:xfrm>
            <a:off x="1100015" y="4762525"/>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594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21688"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9475" y="1078405"/>
            <a:ext cx="4064721" cy="483979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F33B972F-277A-4D31-BF8B-C348B9CCB24E}" type="datetime1">
              <a:rPr lang="en-GB" noProof="0" smtClean="0"/>
              <a:t>17/02/2025</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8345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793623" y="1083718"/>
            <a:ext cx="422087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9362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86613" y="1083718"/>
            <a:ext cx="422087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86613" y="1991068"/>
            <a:ext cx="422087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F8ED9485-6343-4C2C-A543-BFCF5D4CF942}" type="datetime1">
              <a:rPr lang="en-GB" noProof="0" smtClean="0"/>
              <a:t>17/02/2025</a:t>
            </a:fld>
            <a:endParaRPr lang="en-GB" noProof="0"/>
          </a:p>
        </p:txBody>
      </p:sp>
      <p:sp>
        <p:nvSpPr>
          <p:cNvPr id="11" name="Footer Placeholder 10"/>
          <p:cNvSpPr>
            <a:spLocks noGrp="1"/>
          </p:cNvSpPr>
          <p:nvPr>
            <p:ph type="ftr" sz="quarter" idx="11"/>
          </p:nvPr>
        </p:nvSpPr>
        <p:spPr/>
        <p:txBody>
          <a:bodyPr/>
          <a:lstStyle/>
          <a:p>
            <a:pPr rtl="0"/>
            <a:r>
              <a:rPr lang="en-GB" noProof="0"/>
              <a:t>Add a footer</a:t>
            </a:r>
          </a:p>
        </p:txBody>
      </p:sp>
      <p:sp>
        <p:nvSpPr>
          <p:cNvPr id="12" name="Slide Number Placeholder 11"/>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375864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65129D19-7C21-4F3C-AA17-AC93B631D727}" type="datetime1">
              <a:rPr lang="en-GB" noProof="0" smtClean="0"/>
              <a:t>17/02/2025</a:t>
            </a:fld>
            <a:endParaRPr lang="en-GB" noProof="0"/>
          </a:p>
        </p:txBody>
      </p:sp>
      <p:sp>
        <p:nvSpPr>
          <p:cNvPr id="7" name="Footer Placeholder 6"/>
          <p:cNvSpPr>
            <a:spLocks noGrp="1"/>
          </p:cNvSpPr>
          <p:nvPr>
            <p:ph type="ftr" sz="quarter" idx="11"/>
          </p:nvPr>
        </p:nvSpPr>
        <p:spPr/>
        <p:txBody>
          <a:bodyPr/>
          <a:lstStyle/>
          <a:p>
            <a:pPr rtl="0"/>
            <a:r>
              <a:rPr lang="en-GB" noProof="0"/>
              <a:t>Add a footer</a:t>
            </a:r>
          </a:p>
        </p:txBody>
      </p:sp>
      <p:sp>
        <p:nvSpPr>
          <p:cNvPr id="8" name="Slide Number Placeholder 7"/>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20041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172843"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2828925" y="951994"/>
            <a:ext cx="886090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172843"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2/17/2025</a:t>
            </a:fld>
            <a:endParaRPr lang="en-US"/>
          </a:p>
        </p:txBody>
      </p:sp>
      <p:sp>
        <p:nvSpPr>
          <p:cNvPr id="9" name="Footer Placeholder 8"/>
          <p:cNvSpPr>
            <a:spLocks noGrp="1"/>
          </p:cNvSpPr>
          <p:nvPr>
            <p:ph type="ftr" sz="quarter" idx="11"/>
          </p:nvPr>
        </p:nvSpPr>
        <p:spPr>
          <a:xfrm>
            <a:off x="3140241" y="6537324"/>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2928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en-US" noProof="0"/>
              <a:t>Click to edit Master title style</a:t>
            </a:r>
            <a:endParaRPr lang="en-GB" noProof="0"/>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Tree>
    <p:extLst>
      <p:ext uri="{BB962C8B-B14F-4D97-AF65-F5344CB8AC3E}">
        <p14:creationId xmlns:p14="http://schemas.microsoft.com/office/powerpoint/2010/main" val="30006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pic>
        <p:nvPicPr>
          <p:cNvPr id="2" name="Graphic 1">
            <a:extLst>
              <a:ext uri="{FF2B5EF4-FFF2-40B4-BE49-F238E27FC236}">
                <a16:creationId xmlns:a16="http://schemas.microsoft.com/office/drawing/2014/main" id="{8FC29BCF-3946-FD63-22AF-F4D0A0AC6C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113805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3333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p:cNvSpPr>
            <a:spLocks noGrp="1"/>
          </p:cNvSpPr>
          <p:nvPr>
            <p:ph type="ctrTitle"/>
          </p:nvPr>
        </p:nvSpPr>
        <p:spPr>
          <a:xfrm>
            <a:off x="533400" y="5084483"/>
            <a:ext cx="9102213" cy="914400"/>
          </a:xfrm>
        </p:spPr>
        <p:txBody>
          <a:bodyPr rtlCol="0" anchor="b">
            <a:normAutofit/>
          </a:bodyPr>
          <a:lstStyle>
            <a:lvl1pPr algn="l">
              <a:defRPr sz="4400" spc="-50" baseline="0">
                <a:solidFill>
                  <a:srgbClr val="4F99AB"/>
                </a:solidFill>
              </a:defRPr>
            </a:lvl1pPr>
          </a:lstStyle>
          <a:p>
            <a:pPr rtl="0"/>
            <a:r>
              <a:rPr lang="en-US" noProof="0"/>
              <a:t>Click to edit Master title style</a:t>
            </a:r>
            <a:endParaRPr lang="en-GB" noProof="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3" name="Subtitle 2"/>
          <p:cNvSpPr>
            <a:spLocks noGrp="1"/>
          </p:cNvSpPr>
          <p:nvPr>
            <p:ph type="subTitle" idx="1"/>
          </p:nvPr>
        </p:nvSpPr>
        <p:spPr>
          <a:xfrm>
            <a:off x="533400" y="6043123"/>
            <a:ext cx="9102213" cy="571500"/>
          </a:xfrm>
        </p:spPr>
        <p:txBody>
          <a:bodyPr rtlCol="0">
            <a:normAutofit/>
          </a:bodyPr>
          <a:lstStyle>
            <a:lvl1pPr marL="0" indent="0" algn="l">
              <a:spcBef>
                <a:spcPts val="0"/>
              </a:spcBef>
              <a:buNone/>
              <a:defRPr sz="2000" cap="all" spc="50" baseline="0">
                <a:solidFill>
                  <a:srgbClr val="4D4D4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7" name="Straight Connector 6">
            <a:extLst>
              <a:ext uri="{FF2B5EF4-FFF2-40B4-BE49-F238E27FC236}">
                <a16:creationId xmlns:a16="http://schemas.microsoft.com/office/drawing/2014/main" id="{676B1621-9055-925D-5988-36915E848E2B}"/>
              </a:ext>
            </a:extLst>
          </p:cNvPr>
          <p:cNvCxnSpPr>
            <a:cxnSpLocks/>
          </p:cNvCxnSpPr>
          <p:nvPr userDrawn="1"/>
        </p:nvCxnSpPr>
        <p:spPr>
          <a:xfrm>
            <a:off x="0" y="48006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78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as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29BD2-8F6B-C666-91C3-682055BEB725}"/>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244CCF2A-C762-478E-9CD6-DB014235EF49}"/>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740A1A1-8C73-3816-6240-EC64F355DFEF}"/>
              </a:ext>
            </a:extLst>
          </p:cNvPr>
          <p:cNvSpPr/>
          <p:nvPr userDrawn="1"/>
        </p:nvSpPr>
        <p:spPr>
          <a:xfrm>
            <a:off x="0" y="1327150"/>
            <a:ext cx="12165062" cy="5220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1092200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17/02/2025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42855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00B29A8-7E3C-3628-838B-DC3A20182ECE}"/>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6901734"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17/02/2025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cxnSp>
        <p:nvCxnSpPr>
          <p:cNvPr id="7" name="Straight Connector 6">
            <a:extLst>
              <a:ext uri="{FF2B5EF4-FFF2-40B4-BE49-F238E27FC236}">
                <a16:creationId xmlns:a16="http://schemas.microsoft.com/office/drawing/2014/main" id="{D7B13707-FF67-3646-707C-8EE9438ACEA1}"/>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50/50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3E414C6-717D-4593-2F17-3590713E7F1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D013811-5F8A-0656-B4C0-0D3D577E3FF6}"/>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1644242"/>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17/02/2025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1631166"/>
            <a:ext cx="5358160" cy="434050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50/50 Headings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40A1A1-8C73-3816-6240-EC64F355DFEF}"/>
              </a:ext>
            </a:extLst>
          </p:cNvPr>
          <p:cNvSpPr/>
          <p:nvPr userDrawn="1"/>
        </p:nvSpPr>
        <p:spPr>
          <a:xfrm>
            <a:off x="0" y="721453"/>
            <a:ext cx="12165062" cy="5826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D97FBD6-BD24-5C39-5E7C-25C7847C989B}"/>
              </a:ext>
            </a:extLst>
          </p:cNvPr>
          <p:cNvSpPr/>
          <p:nvPr userDrawn="1"/>
        </p:nvSpPr>
        <p:spPr>
          <a:xfrm>
            <a:off x="0" y="0"/>
            <a:ext cx="12192000" cy="1301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FDA1F85-31DC-636D-8F83-12B170BA9978}"/>
              </a:ext>
            </a:extLst>
          </p:cNvPr>
          <p:cNvCxnSpPr>
            <a:cxnSpLocks/>
          </p:cNvCxnSpPr>
          <p:nvPr userDrawn="1"/>
        </p:nvCxnSpPr>
        <p:spPr>
          <a:xfrm>
            <a:off x="0" y="1301558"/>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2464" y="309985"/>
            <a:ext cx="9259041" cy="839307"/>
          </a:xfrm>
        </p:spPr>
        <p:txBody>
          <a:bodyPr anchor="t"/>
          <a:lstStyle>
            <a:lvl1pPr>
              <a:defRPr>
                <a:solidFill>
                  <a:srgbClr val="4F99AB"/>
                </a:solidFill>
              </a:defRPr>
            </a:lvl1pPr>
          </a:lstStyle>
          <a:p>
            <a:r>
              <a:rPr lang="en-US"/>
              <a:t>Click to edit Master title style</a:t>
            </a:r>
          </a:p>
        </p:txBody>
      </p:sp>
      <p:sp>
        <p:nvSpPr>
          <p:cNvPr id="3" name="Content Placeholder 2"/>
          <p:cNvSpPr>
            <a:spLocks noGrp="1"/>
          </p:cNvSpPr>
          <p:nvPr>
            <p:ph idx="1"/>
          </p:nvPr>
        </p:nvSpPr>
        <p:spPr>
          <a:xfrm>
            <a:off x="262464" y="2085157"/>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17/02/2025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sp>
        <p:nvSpPr>
          <p:cNvPr id="10" name="Content Placeholder 2">
            <a:extLst>
              <a:ext uri="{FF2B5EF4-FFF2-40B4-BE49-F238E27FC236}">
                <a16:creationId xmlns:a16="http://schemas.microsoft.com/office/drawing/2014/main" id="{EADDCF5F-0F0C-336C-AF3F-4ED490BE4415}"/>
              </a:ext>
            </a:extLst>
          </p:cNvPr>
          <p:cNvSpPr>
            <a:spLocks noGrp="1"/>
          </p:cNvSpPr>
          <p:nvPr>
            <p:ph idx="13"/>
          </p:nvPr>
        </p:nvSpPr>
        <p:spPr>
          <a:xfrm>
            <a:off x="6286150" y="2072081"/>
            <a:ext cx="5358160" cy="389959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C6DFE3DB-D327-1AC4-7074-854175B01BE5}"/>
              </a:ext>
            </a:extLst>
          </p:cNvPr>
          <p:cNvSpPr>
            <a:spLocks noGrp="1"/>
          </p:cNvSpPr>
          <p:nvPr>
            <p:ph sz="quarter" idx="14" hasCustomPrompt="1"/>
          </p:nvPr>
        </p:nvSpPr>
        <p:spPr>
          <a:xfrm>
            <a:off x="261938" y="1527175"/>
            <a:ext cx="5359400" cy="406400"/>
          </a:xfrm>
        </p:spPr>
        <p:txBody>
          <a:bodyPr/>
          <a:lstStyle>
            <a:lvl1pPr>
              <a:defRPr b="1"/>
            </a:lvl1pPr>
          </a:lstStyle>
          <a:p>
            <a:pPr lvl="0"/>
            <a:r>
              <a:rPr lang="en-US"/>
              <a:t>Sub Heading</a:t>
            </a:r>
            <a:endParaRPr lang="en-GB"/>
          </a:p>
        </p:txBody>
      </p:sp>
      <p:sp>
        <p:nvSpPr>
          <p:cNvPr id="16" name="Content Placeholder 14">
            <a:extLst>
              <a:ext uri="{FF2B5EF4-FFF2-40B4-BE49-F238E27FC236}">
                <a16:creationId xmlns:a16="http://schemas.microsoft.com/office/drawing/2014/main" id="{BDFE9E92-3AAA-5A48-3512-B07B26766F5D}"/>
              </a:ext>
            </a:extLst>
          </p:cNvPr>
          <p:cNvSpPr>
            <a:spLocks noGrp="1"/>
          </p:cNvSpPr>
          <p:nvPr>
            <p:ph sz="quarter" idx="15" hasCustomPrompt="1"/>
          </p:nvPr>
        </p:nvSpPr>
        <p:spPr>
          <a:xfrm>
            <a:off x="6286150" y="1528952"/>
            <a:ext cx="5359400" cy="406400"/>
          </a:xfrm>
        </p:spPr>
        <p:txBody>
          <a:bodyPr/>
          <a:lstStyle>
            <a:lvl1pPr>
              <a:defRPr b="1"/>
            </a:lvl1pPr>
          </a:lstStyle>
          <a:p>
            <a:pPr lvl="0"/>
            <a:r>
              <a:rPr lang="en-US"/>
              <a:t>Sub Heading</a:t>
            </a:r>
            <a:endParaRPr lang="en-GB"/>
          </a:p>
        </p:txBody>
      </p:sp>
    </p:spTree>
    <p:extLst>
      <p:ext uri="{BB962C8B-B14F-4D97-AF65-F5344CB8AC3E}">
        <p14:creationId xmlns:p14="http://schemas.microsoft.com/office/powerpoint/2010/main" val="18830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8552" y="1298448"/>
            <a:ext cx="815456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046840" y="4672584"/>
            <a:ext cx="815456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F2E7A9F9-586E-4325-A1D1-D543170C8335}" type="datetime1">
              <a:rPr lang="en-GB" noProof="0" smtClean="0"/>
              <a:t>17/02/2025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pPr rtl="0"/>
              <a:t>‹#›</a:t>
            </a:fld>
            <a:endParaRPr lang="en-GB" noProof="0"/>
          </a:p>
        </p:txBody>
      </p:sp>
    </p:spTree>
    <p:extLst>
      <p:ext uri="{BB962C8B-B14F-4D97-AF65-F5344CB8AC3E}">
        <p14:creationId xmlns:p14="http://schemas.microsoft.com/office/powerpoint/2010/main" val="190509747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8FE6BCE8-7FDD-426F-B53B-55B3A248EC0F}" type="datetime1">
              <a:rPr lang="en-GB" noProof="0" smtClean="0"/>
              <a:t>17/02/2025</a:t>
            </a:fld>
            <a:endParaRPr lang="en-GB" noProof="0"/>
          </a:p>
        </p:txBody>
      </p:sp>
      <p:sp>
        <p:nvSpPr>
          <p:cNvPr id="5" name="Footer Placeholder 4"/>
          <p:cNvSpPr>
            <a:spLocks noGrp="1"/>
          </p:cNvSpPr>
          <p:nvPr>
            <p:ph type="ftr" sz="quarter" idx="11"/>
          </p:nvPr>
        </p:nvSpPr>
        <p:spPr/>
        <p:txBody>
          <a:bodyPr/>
          <a:lstStyle/>
          <a:p>
            <a:pPr rtl="0"/>
            <a:r>
              <a:rPr lang="en-GB" noProof="0"/>
              <a:t>Add a footer</a:t>
            </a:r>
          </a:p>
        </p:txBody>
      </p:sp>
      <p:sp>
        <p:nvSpPr>
          <p:cNvPr id="6" name="Slide Number Placeholder 5"/>
          <p:cNvSpPr>
            <a:spLocks noGrp="1"/>
          </p:cNvSpPr>
          <p:nvPr>
            <p:ph type="sldNum" sz="quarter" idx="12"/>
          </p:nvPr>
        </p:nvSpPr>
        <p:spPr/>
        <p:txBody>
          <a:bodyPr/>
          <a:lstStyle/>
          <a:p>
            <a:pPr rtl="0"/>
            <a:fld id="{E31375A4-56A4-47D6-9801-1991572033F7}" type="slidenum">
              <a:rPr lang="en-GB" noProof="0" smtClean="0"/>
              <a:t>‹#›</a:t>
            </a:fld>
            <a:endParaRPr lang="en-GB" noProof="0"/>
          </a:p>
        </p:txBody>
      </p:sp>
      <p:pic>
        <p:nvPicPr>
          <p:cNvPr id="7" name="Graphic 6">
            <a:extLst>
              <a:ext uri="{FF2B5EF4-FFF2-40B4-BE49-F238E27FC236}">
                <a16:creationId xmlns:a16="http://schemas.microsoft.com/office/drawing/2014/main" id="{BEC4C6A7-E65C-8C78-10D7-792F814E13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1545" y="161692"/>
            <a:ext cx="1663173" cy="580105"/>
          </a:xfrm>
          <a:prstGeom prst="rect">
            <a:avLst/>
          </a:prstGeom>
        </p:spPr>
      </p:pic>
    </p:spTree>
    <p:extLst>
      <p:ext uri="{BB962C8B-B14F-4D97-AF65-F5344CB8AC3E}">
        <p14:creationId xmlns:p14="http://schemas.microsoft.com/office/powerpoint/2010/main" val="403800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66" y="1143000"/>
            <a:ext cx="2337859"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9268" y="1061627"/>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166" y="3494176"/>
            <a:ext cx="2337859"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D37D65EE-CC7E-4C02-8D6D-12356B202B9F}" type="datetime1">
              <a:rPr lang="en-GB" noProof="0" smtClean="0"/>
              <a:t>17/02/2025</a:t>
            </a:fld>
            <a:endParaRPr lang="en-GB" noProof="0"/>
          </a:p>
        </p:txBody>
      </p:sp>
      <p:sp>
        <p:nvSpPr>
          <p:cNvPr id="9" name="Footer Placeholder 8"/>
          <p:cNvSpPr>
            <a:spLocks noGrp="1"/>
          </p:cNvSpPr>
          <p:nvPr>
            <p:ph type="ftr" sz="quarter" idx="11"/>
          </p:nvPr>
        </p:nvSpPr>
        <p:spPr/>
        <p:txBody>
          <a:bodyPr/>
          <a:lstStyle/>
          <a:p>
            <a:pPr rtl="0"/>
            <a:r>
              <a:rPr lang="en-GB" noProof="0"/>
              <a:t>Add a footer</a:t>
            </a:r>
          </a:p>
        </p:txBody>
      </p:sp>
      <p:sp>
        <p:nvSpPr>
          <p:cNvPr id="10" name="Slide Number Placeholder 9"/>
          <p:cNvSpPr>
            <a:spLocks noGrp="1"/>
          </p:cNvSpPr>
          <p:nvPr>
            <p:ph type="sldNum" sz="quarter" idx="12"/>
          </p:nvPr>
        </p:nvSpPr>
        <p:spPr/>
        <p:txBody>
          <a:bodyPr/>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80156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72CCCE-221E-14BF-0616-85354FBFC94F}"/>
              </a:ext>
            </a:extLst>
          </p:cNvPr>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bg1"/>
              </a:solidFill>
            </a:endParaRPr>
          </a:p>
        </p:txBody>
      </p:sp>
      <p:sp>
        <p:nvSpPr>
          <p:cNvPr id="2" name="Title Placeholder 1"/>
          <p:cNvSpPr>
            <a:spLocks noGrp="1"/>
          </p:cNvSpPr>
          <p:nvPr>
            <p:ph type="title"/>
          </p:nvPr>
        </p:nvSpPr>
        <p:spPr>
          <a:xfrm>
            <a:off x="114301" y="1300006"/>
            <a:ext cx="2364322" cy="426259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935120"/>
            <a:ext cx="384048" cy="5648559"/>
          </a:xfrm>
          <a:prstGeom prst="rect">
            <a:avLst/>
          </a:prstGeom>
          <a:solidFill>
            <a:schemeClr val="bg1">
              <a:lumMod val="9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28925" y="1040277"/>
            <a:ext cx="8355543" cy="478902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538912"/>
            <a:ext cx="2337860" cy="365125"/>
          </a:xfrm>
          <a:prstGeom prst="rect">
            <a:avLst/>
          </a:prstGeom>
        </p:spPr>
        <p:txBody>
          <a:bodyPr vert="horz" lIns="91440" tIns="45720" rIns="91440" bIns="45720" rtlCol="0" anchor="ctr"/>
          <a:lstStyle>
            <a:lvl1pPr algn="l">
              <a:defRPr sz="1100">
                <a:solidFill>
                  <a:schemeClr val="bg1"/>
                </a:solidFill>
              </a:defRPr>
            </a:lvl1pPr>
          </a:lstStyle>
          <a:p>
            <a:fld id="{F2E7A9F9-586E-4325-A1D1-D543170C8335}" type="datetime1">
              <a:rPr lang="en-GB" smtClean="0"/>
              <a:pPr/>
              <a:t>17/02/2025</a:t>
            </a:fld>
            <a:endParaRPr lang="en-GB"/>
          </a:p>
        </p:txBody>
      </p:sp>
      <p:sp>
        <p:nvSpPr>
          <p:cNvPr id="6" name="Slide Number Placeholder 5"/>
          <p:cNvSpPr>
            <a:spLocks noGrp="1"/>
          </p:cNvSpPr>
          <p:nvPr>
            <p:ph type="sldNum" sz="quarter" idx="4"/>
          </p:nvPr>
        </p:nvSpPr>
        <p:spPr>
          <a:xfrm>
            <a:off x="10661073" y="6537324"/>
            <a:ext cx="1530927" cy="365125"/>
          </a:xfrm>
          <a:prstGeom prst="rect">
            <a:avLst/>
          </a:prstGeom>
        </p:spPr>
        <p:txBody>
          <a:bodyPr vert="horz" lIns="91440" tIns="45720" rIns="91440" bIns="45720" rtlCol="0" anchor="ctr"/>
          <a:lstStyle>
            <a:lvl1pPr algn="r">
              <a:defRPr sz="1200" b="1">
                <a:solidFill>
                  <a:schemeClr val="bg1"/>
                </a:solidFill>
              </a:defRPr>
            </a:lvl1pPr>
          </a:lstStyle>
          <a:p>
            <a:fld id="{E31375A4-56A4-47D6-9801-1991572033F7}" type="slidenum">
              <a:rPr lang="en-GB" smtClean="0"/>
              <a:pPr/>
              <a:t>‹#›</a:t>
            </a:fld>
            <a:endParaRPr lang="en-GB"/>
          </a:p>
        </p:txBody>
      </p:sp>
      <p:sp>
        <p:nvSpPr>
          <p:cNvPr id="5" name="Footer Placeholder 4"/>
          <p:cNvSpPr>
            <a:spLocks noGrp="1"/>
          </p:cNvSpPr>
          <p:nvPr>
            <p:ph type="ftr" sz="quarter" idx="3"/>
          </p:nvPr>
        </p:nvSpPr>
        <p:spPr>
          <a:xfrm>
            <a:off x="3053952" y="6537325"/>
            <a:ext cx="6752233" cy="365125"/>
          </a:xfrm>
          <a:prstGeom prst="rect">
            <a:avLst/>
          </a:prstGeom>
        </p:spPr>
        <p:txBody>
          <a:bodyPr vert="horz" lIns="91440" tIns="45720" rIns="91440" bIns="45720" rtlCol="0" anchor="ctr"/>
          <a:lstStyle>
            <a:lvl1pPr algn="l">
              <a:defRPr sz="1100">
                <a:solidFill>
                  <a:schemeClr val="bg1"/>
                </a:solidFill>
              </a:defRPr>
            </a:lvl1pPr>
          </a:lstStyle>
          <a:p>
            <a:r>
              <a:rPr lang="en-GB"/>
              <a:t>Add a footer</a:t>
            </a:r>
          </a:p>
        </p:txBody>
      </p:sp>
    </p:spTree>
    <p:extLst>
      <p:ext uri="{BB962C8B-B14F-4D97-AF65-F5344CB8AC3E}">
        <p14:creationId xmlns:p14="http://schemas.microsoft.com/office/powerpoint/2010/main" val="2287267139"/>
      </p:ext>
    </p:extLst>
  </p:cSld>
  <p:clrMap bg1="lt1" tx1="dk1" bg2="lt2" tx2="dk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4F99AB"/>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blepharitis_lidmargindiseas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thefreelibrary.com/Demodex--at%20the%20root%20of%20the%20problem.-a038158792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llege-optometrists.org/clinical-guidance/clinical-management-guidelines/blepharitis_lidmargindiseas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file:////Users/aoiffekerrigan/Desktop/AKD%20Jobs/0906%20&#8211;%20Scope%20&#8211;%20VE%20Slide%20Deck%20Creation/Graphics/icon_heat.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dews_5.png"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file:////Users/aoiffekerrigan/Desktop/AKD%20Jobs/0906%20&#8211;%20Scope%20&#8211;%20VE%20Slide%20Deck%20Creation/Graphics/photo_cleanse.jpg" TargetMode="External"/><Relationship Id="rId5" Type="http://schemas.openxmlformats.org/officeDocument/2006/relationships/image" Target="../media/image22.jpeg"/><Relationship Id="rId4" Type="http://schemas.openxmlformats.org/officeDocument/2006/relationships/image" Target="file:////Users/aoiffekerrigan/Desktop/AKD%20Jobs/0906%20&#8211;%20Scope%20&#8211;%20VE%20Slide%20Deck%20Creation/Graphics/icon_cleanse.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file:////Users/aoiffekerrigan/Desktop/AKD%20Jobs/0906%20&#8211;%20Scope%20&#8211;%20VE%20Slide%20Deck%20Creation/Graphics/icon_dews_5.p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5.jpeg"/><Relationship Id="rId4" Type="http://schemas.openxmlformats.org/officeDocument/2006/relationships/image" Target="file:////Users/aoiffekerrigan/Desktop/AKD%20Jobs/0906%20&#8211;%20Scope%20&#8211;%20VE%20Slide%20Deck%20Creation/Graphics/icon_hydrate.p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file:////Users/aoiffekerrigan/Desktop/AKD%20Jobs/0906%20&#8211;%20Scope%20&#8211;%20VE%20Slide%20Deck%20Creation/Graphics/icon_symptoms_of_blepharitis_3.png" TargetMode="External"/><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file:////Users/aoiffekerrigan/Desktop/AKD%20Jobs/0906%20&#8211;%20Scope%20&#8211;%20VE%20Slide%20Deck%20Creation/Graphics/icon_symptoms_of_blepharitis_6.p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file:////Users/aoiffekerrigan/Desktop/AKD%20Jobs/0906%20&#8211;%20Scope%20&#8211;%20VE%20Slide%20Deck%20Creation/Graphics/icon_symptoms_of_blepharitis_2.png" TargetMode="Externa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file:////Users/aoiffekerrigan/Desktop/AKD%20Jobs/0906%20&#8211;%20Scope%20&#8211;%20VE%20Slide%20Deck%20Creation/Graphics/icon_symptoms_of_blepharitis_4.png" TargetMode="External"/><Relationship Id="rId4" Type="http://schemas.openxmlformats.org/officeDocument/2006/relationships/image" Target="file:////Users/aoiffekerrigan/Desktop/AKD%20Jobs/0906%20&#8211;%20Scope%20&#8211;%20VE%20Slide%20Deck%20Creation/Graphics/icon_symptoms_of_blepharitis_1.png" TargetMode="External"/><Relationship Id="rId9" Type="http://schemas.openxmlformats.org/officeDocument/2006/relationships/image" Target="../media/image14.png"/><Relationship Id="rId14" Type="http://schemas.openxmlformats.org/officeDocument/2006/relationships/image" Target="file:////Users/aoiffekerrigan/Desktop/AKD%20Jobs/0906%20&#8211;%20Scope%20&#8211;%20VE%20Slide%20Deck%20Creation/Graphics/icon_symptoms_of_blepharitis_7.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Close-up of a person's eye">
            <a:extLst>
              <a:ext uri="{FF2B5EF4-FFF2-40B4-BE49-F238E27FC236}">
                <a16:creationId xmlns:a16="http://schemas.microsoft.com/office/drawing/2014/main" id="{FA8D63FD-0632-ECFC-E2E6-9CC985421601}"/>
              </a:ext>
            </a:extLst>
          </p:cNvPr>
          <p:cNvPicPr>
            <a:picLocks noGrp="1" noChangeAspect="1"/>
          </p:cNvPicPr>
          <p:nvPr>
            <p:ph type="pic" idx="12"/>
          </p:nvPr>
        </p:nvPicPr>
        <p:blipFill rotWithShape="1">
          <a:blip r:embed="rId3" cstate="print">
            <a:extLst>
              <a:ext uri="{28A0092B-C50C-407E-A947-70E740481C1C}">
                <a14:useLocalDpi xmlns:a14="http://schemas.microsoft.com/office/drawing/2010/main" val="0"/>
              </a:ext>
            </a:extLst>
          </a:blip>
          <a:srcRect l="43588" t="-154" b="154"/>
          <a:stretch/>
        </p:blipFill>
        <p:spPr>
          <a:xfrm>
            <a:off x="8168640" y="1"/>
            <a:ext cx="4023360" cy="4745736"/>
          </a:xfrm>
        </p:spPr>
      </p:pic>
      <p:pic>
        <p:nvPicPr>
          <p:cNvPr id="31" name="Picture Placeholder 30" descr="A person looking at a computer&#10;&#10;Description automatically generated">
            <a:extLst>
              <a:ext uri="{FF2B5EF4-FFF2-40B4-BE49-F238E27FC236}">
                <a16:creationId xmlns:a16="http://schemas.microsoft.com/office/drawing/2014/main" id="{6C58A85A-6B12-9136-CF03-FB6A0A61A388}"/>
              </a:ext>
            </a:extLst>
          </p:cNvPr>
          <p:cNvPicPr>
            <a:picLocks noGrp="1" noChangeAspect="1"/>
          </p:cNvPicPr>
          <p:nvPr>
            <p:ph type="pic" idx="11"/>
          </p:nvPr>
        </p:nvPicPr>
        <p:blipFill>
          <a:blip r:embed="rId4" cstate="print">
            <a:extLst>
              <a:ext uri="{28A0092B-C50C-407E-A947-70E740481C1C}">
                <a14:useLocalDpi xmlns:a14="http://schemas.microsoft.com/office/drawing/2010/main" val="0"/>
              </a:ext>
            </a:extLst>
          </a:blip>
          <a:srcRect l="21741" r="21741"/>
          <a:stretch>
            <a:fillRect/>
          </a:stretch>
        </p:blipFill>
        <p:spPr/>
      </p:pic>
      <p:pic>
        <p:nvPicPr>
          <p:cNvPr id="29" name="Picture Placeholder 28" descr="A person touching her face&#10;&#10;Description automatically generated">
            <a:extLst>
              <a:ext uri="{FF2B5EF4-FFF2-40B4-BE49-F238E27FC236}">
                <a16:creationId xmlns:a16="http://schemas.microsoft.com/office/drawing/2014/main" id="{50936C32-9825-A0BA-5CC1-A10F7A9B9116}"/>
              </a:ext>
            </a:extLst>
          </p:cNvPr>
          <p:cNvPicPr>
            <a:picLocks noGrp="1" noChangeAspect="1"/>
          </p:cNvPicPr>
          <p:nvPr>
            <p:ph type="pic" idx="10"/>
          </p:nvPr>
        </p:nvPicPr>
        <p:blipFill>
          <a:blip r:embed="rId5">
            <a:extLst>
              <a:ext uri="{28A0092B-C50C-407E-A947-70E740481C1C}">
                <a14:useLocalDpi xmlns:a14="http://schemas.microsoft.com/office/drawing/2010/main" val="0"/>
              </a:ext>
            </a:extLst>
          </a:blip>
          <a:srcRect l="22023" r="22023"/>
          <a:stretch>
            <a:fillRect/>
          </a:stretch>
        </p:blipFill>
        <p:spPr/>
      </p:pic>
      <p:sp>
        <p:nvSpPr>
          <p:cNvPr id="2" name="Title 1"/>
          <p:cNvSpPr>
            <a:spLocks noGrp="1"/>
          </p:cNvSpPr>
          <p:nvPr>
            <p:ph type="ctrTitle"/>
          </p:nvPr>
        </p:nvSpPr>
        <p:spPr/>
        <p:txBody>
          <a:bodyPr rtlCol="0"/>
          <a:lstStyle/>
          <a:p>
            <a:pPr algn="l" rtl="0"/>
            <a:r>
              <a:rPr lang="en-GB"/>
              <a:t>Blepharitis</a:t>
            </a:r>
          </a:p>
        </p:txBody>
      </p:sp>
      <p:sp>
        <p:nvSpPr>
          <p:cNvPr id="3" name="Subtitle 2"/>
          <p:cNvSpPr>
            <a:spLocks noGrp="1"/>
          </p:cNvSpPr>
          <p:nvPr>
            <p:ph type="subTitle" idx="1"/>
          </p:nvPr>
        </p:nvSpPr>
        <p:spPr/>
        <p:txBody>
          <a:bodyPr rtlCol="0"/>
          <a:lstStyle/>
          <a:p>
            <a:pPr algn="l" rtl="0"/>
            <a:r>
              <a:rPr lang="en-GB"/>
              <a:t>subtitle</a:t>
            </a:r>
          </a:p>
        </p:txBody>
      </p:sp>
    </p:spTree>
    <p:extLst>
      <p:ext uri="{BB962C8B-B14F-4D97-AF65-F5344CB8AC3E}">
        <p14:creationId xmlns:p14="http://schemas.microsoft.com/office/powerpoint/2010/main" val="249635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A16F-8CB2-43A6-51F7-08EDB16001A6}"/>
              </a:ext>
            </a:extLst>
          </p:cNvPr>
          <p:cNvSpPr>
            <a:spLocks noGrp="1"/>
          </p:cNvSpPr>
          <p:nvPr>
            <p:ph type="title"/>
          </p:nvPr>
        </p:nvSpPr>
        <p:spPr/>
        <p:txBody>
          <a:bodyPr>
            <a:normAutofit/>
          </a:bodyPr>
          <a:lstStyle/>
          <a:p>
            <a:r>
              <a:rPr lang="en-GB" sz="4000"/>
              <a:t>Causes of blepharitis</a:t>
            </a:r>
            <a:r>
              <a:rPr lang="en-GB" sz="4000" baseline="30000"/>
              <a:t>1</a:t>
            </a:r>
          </a:p>
        </p:txBody>
      </p:sp>
      <p:sp>
        <p:nvSpPr>
          <p:cNvPr id="3" name="Subtitle 2">
            <a:extLst>
              <a:ext uri="{FF2B5EF4-FFF2-40B4-BE49-F238E27FC236}">
                <a16:creationId xmlns:a16="http://schemas.microsoft.com/office/drawing/2014/main" id="{797BD9E6-F8ED-E5D0-D503-48C1D267B677}"/>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a:t>Seborrheic dermatitis</a:t>
            </a:r>
          </a:p>
          <a:p>
            <a:pPr marL="342900" indent="-342900">
              <a:buFont typeface="Arial" panose="020B0604020202020204" pitchFamily="34" charset="0"/>
              <a:buChar char="•"/>
            </a:pPr>
            <a:r>
              <a:rPr lang="en-GB" sz="2400"/>
              <a:t>Ocular rosacea</a:t>
            </a:r>
          </a:p>
          <a:p>
            <a:pPr marL="342900" indent="-342900">
              <a:buFont typeface="Arial" panose="020B0604020202020204" pitchFamily="34" charset="0"/>
              <a:buChar char="•"/>
            </a:pPr>
            <a:r>
              <a:rPr lang="en-GB" sz="2400"/>
              <a:t>Demodicosis </a:t>
            </a:r>
          </a:p>
          <a:p>
            <a:pPr marL="1028700" lvl="1" indent="-342900"/>
            <a:r>
              <a:rPr lang="en-GB" sz="2400"/>
              <a:t>Demodex folliculorum is an ectoparasite that occurs normally in lash follicles. </a:t>
            </a:r>
          </a:p>
          <a:p>
            <a:pPr marL="1028700" lvl="1" indent="-342900"/>
            <a:r>
              <a:rPr lang="en-GB" sz="2400"/>
              <a:t>Demodex brevis, is an ectoparasite, is found in meibomian glands. </a:t>
            </a:r>
          </a:p>
          <a:p>
            <a:pPr marL="342900" indent="-342900">
              <a:buFont typeface="Arial" panose="020B0604020202020204" pitchFamily="34" charset="0"/>
              <a:buChar char="•"/>
            </a:pPr>
            <a:r>
              <a:rPr lang="en-GB" sz="2400"/>
              <a:t>Long-term contact lens wear</a:t>
            </a:r>
          </a:p>
        </p:txBody>
      </p:sp>
      <p:sp>
        <p:nvSpPr>
          <p:cNvPr id="5" name="TextBox 4">
            <a:extLst>
              <a:ext uri="{FF2B5EF4-FFF2-40B4-BE49-F238E27FC236}">
                <a16:creationId xmlns:a16="http://schemas.microsoft.com/office/drawing/2014/main" id="{AE1F3184-59AE-E9EA-B9CA-805815EC8E17}"/>
              </a:ext>
            </a:extLst>
          </p:cNvPr>
          <p:cNvSpPr txBox="1"/>
          <p:nvPr/>
        </p:nvSpPr>
        <p:spPr>
          <a:xfrm>
            <a:off x="262464" y="6132793"/>
            <a:ext cx="10548508" cy="369332"/>
          </a:xfrm>
          <a:prstGeom prst="rect">
            <a:avLst/>
          </a:prstGeom>
          <a:noFill/>
        </p:spPr>
        <p:txBody>
          <a:bodyPr wrap="square">
            <a:spAutoFit/>
          </a:bodyPr>
          <a:lstStyle/>
          <a:p>
            <a:r>
              <a:rPr lang="en-GB" sz="900">
                <a:solidFill>
                  <a:schemeClr val="bg1">
                    <a:lumMod val="50000"/>
                  </a:schemeClr>
                </a:solidFill>
              </a:rPr>
              <a:t>1. College of Optometrist 2024. Clinical Management Guidelines of Blepharitis (Lid margin disease). Available at: </a:t>
            </a:r>
            <a:r>
              <a:rPr lang="en-GB" sz="900">
                <a:solidFill>
                  <a:schemeClr val="bg1">
                    <a:lumMod val="50000"/>
                  </a:schemeClr>
                </a:solidFill>
                <a:hlinkClick r:id="rId3">
                  <a:extLst>
                    <a:ext uri="{A12FA001-AC4F-418D-AE19-62706E023703}">
                      <ahyp:hlinkClr xmlns:ahyp="http://schemas.microsoft.com/office/drawing/2018/hyperlinkcolor" val="tx"/>
                    </a:ext>
                  </a:extLst>
                </a:hlinkClick>
              </a:rPr>
              <a:t>https://www.college-optometrists.org/clinical-guidance/clinical-management-guidelines/blepharitis_lidmargindisease</a:t>
            </a:r>
            <a:r>
              <a:rPr lang="en-GB" sz="900">
                <a:solidFill>
                  <a:schemeClr val="bg1">
                    <a:lumMod val="50000"/>
                  </a:schemeClr>
                </a:solidFill>
              </a:rPr>
              <a:t> Accessed on [June 2024]</a:t>
            </a:r>
          </a:p>
        </p:txBody>
      </p:sp>
    </p:spTree>
    <p:extLst>
      <p:ext uri="{BB962C8B-B14F-4D97-AF65-F5344CB8AC3E}">
        <p14:creationId xmlns:p14="http://schemas.microsoft.com/office/powerpoint/2010/main" val="2398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BA6A-F84C-2D14-C72C-74FB09F4042A}"/>
              </a:ext>
            </a:extLst>
          </p:cNvPr>
          <p:cNvSpPr>
            <a:spLocks noGrp="1"/>
          </p:cNvSpPr>
          <p:nvPr>
            <p:ph type="title"/>
          </p:nvPr>
        </p:nvSpPr>
        <p:spPr/>
        <p:txBody>
          <a:bodyPr>
            <a:normAutofit/>
          </a:bodyPr>
          <a:lstStyle/>
          <a:p>
            <a:r>
              <a:rPr lang="en-GB" sz="4000"/>
              <a:t>Demodex </a:t>
            </a:r>
            <a:r>
              <a:rPr lang="en-GB" sz="4000" baseline="30000"/>
              <a:t>1-3</a:t>
            </a:r>
          </a:p>
        </p:txBody>
      </p:sp>
      <p:sp>
        <p:nvSpPr>
          <p:cNvPr id="3" name="Content Placeholder 2">
            <a:extLst>
              <a:ext uri="{FF2B5EF4-FFF2-40B4-BE49-F238E27FC236}">
                <a16:creationId xmlns:a16="http://schemas.microsoft.com/office/drawing/2014/main" id="{9265DB60-82B4-3880-715D-1C265C868EAF}"/>
              </a:ext>
            </a:extLst>
          </p:cNvPr>
          <p:cNvSpPr>
            <a:spLocks noGrp="1"/>
          </p:cNvSpPr>
          <p:nvPr>
            <p:ph idx="1"/>
          </p:nvPr>
        </p:nvSpPr>
        <p:spPr>
          <a:xfrm>
            <a:off x="268510" y="1634193"/>
            <a:ext cx="8232395" cy="4340505"/>
          </a:xfrm>
        </p:spPr>
        <p:txBody>
          <a:bodyPr/>
          <a:lstStyle/>
          <a:p>
            <a:pPr marL="285750" indent="-285750">
              <a:buFont typeface="Arial" panose="020B0604020202020204" pitchFamily="34" charset="0"/>
              <a:buChar char="•"/>
            </a:pPr>
            <a:r>
              <a:rPr lang="en-GB" err="1">
                <a:cs typeface="Helvetica" panose="020B0604020202020204" pitchFamily="34" charset="0"/>
              </a:rPr>
              <a:t>Ecto</a:t>
            </a:r>
            <a:r>
              <a:rPr lang="en-GB">
                <a:cs typeface="Helvetica" panose="020B0604020202020204" pitchFamily="34" charset="0"/>
              </a:rPr>
              <a:t>-parasites demodex folliculorum (DF) tend to live in the eyelash follicles and are associated with blepharitis, and demodex brevis (DB) tend to burrow into the meibomian glands and are associated with MGD. </a:t>
            </a:r>
          </a:p>
          <a:p>
            <a:pPr marL="285750" indent="-285750">
              <a:buFont typeface="Arial" panose="020B0604020202020204" pitchFamily="34" charset="0"/>
              <a:buChar char="•"/>
            </a:pPr>
            <a:r>
              <a:rPr lang="en-GB">
                <a:cs typeface="Helvetica" panose="020B0604020202020204" pitchFamily="34" charset="0"/>
              </a:rPr>
              <a:t>The prevalence of the mites in patients younger than 20 years is between 13–20%, but in patients aged over 70 years it has a surprising prevalence of 100%.</a:t>
            </a:r>
          </a:p>
          <a:p>
            <a:pPr marL="285750" indent="-285750">
              <a:buFont typeface="Arial" panose="020B0604020202020204" pitchFamily="34" charset="0"/>
              <a:buChar char="•"/>
            </a:pPr>
            <a:r>
              <a:rPr lang="en-GB">
                <a:cs typeface="Helvetica" panose="020B0604020202020204" pitchFamily="34" charset="0"/>
              </a:rPr>
              <a:t>Aim of treatment is to reduce the population of mites. General improvement in hygiene and body washing will help.</a:t>
            </a:r>
          </a:p>
          <a:p>
            <a:pPr marL="285750" indent="-285750">
              <a:buFont typeface="Arial" panose="020B0604020202020204" pitchFamily="34" charset="0"/>
              <a:buChar char="•"/>
            </a:pPr>
            <a:r>
              <a:rPr lang="en-GB">
                <a:cs typeface="Helvetica" panose="020B0604020202020204" pitchFamily="34" charset="0"/>
              </a:rPr>
              <a:t>In patients who are felt to have significant Demodex infestations, tea tree oil eyelid scrubs have been shown to be beneficial when used for a minimum of 6 weeks.</a:t>
            </a:r>
          </a:p>
          <a:p>
            <a:endParaRPr lang="en-GB"/>
          </a:p>
        </p:txBody>
      </p:sp>
      <p:pic>
        <p:nvPicPr>
          <p:cNvPr id="1026" name="Picture 2" descr="See the source image">
            <a:extLst>
              <a:ext uri="{FF2B5EF4-FFF2-40B4-BE49-F238E27FC236}">
                <a16:creationId xmlns:a16="http://schemas.microsoft.com/office/drawing/2014/main" id="{A69CC22A-79C7-3866-EEE0-A05F2AF7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728" y="2625125"/>
            <a:ext cx="3039762" cy="16077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A616EB-039C-ACA2-C6F0-78E1C08700F7}"/>
              </a:ext>
            </a:extLst>
          </p:cNvPr>
          <p:cNvSpPr txBox="1"/>
          <p:nvPr/>
        </p:nvSpPr>
        <p:spPr>
          <a:xfrm>
            <a:off x="86617" y="6031532"/>
            <a:ext cx="10830917" cy="646331"/>
          </a:xfrm>
          <a:prstGeom prst="rect">
            <a:avLst/>
          </a:prstGeom>
          <a:noFill/>
        </p:spPr>
        <p:txBody>
          <a:bodyPr wrap="square" rtlCol="0">
            <a:spAutoFit/>
          </a:bodyPr>
          <a:lstStyle/>
          <a:p>
            <a:r>
              <a:rPr lang="en-GB" sz="900">
                <a:solidFill>
                  <a:schemeClr val="bg1">
                    <a:lumMod val="50000"/>
                  </a:schemeClr>
                </a:solidFill>
              </a:rPr>
              <a:t>1. Blackie, C.A., Solomon, J.D., Greiner, J.V., Holmes, M. and </a:t>
            </a:r>
            <a:r>
              <a:rPr lang="en-GB" sz="900" err="1">
                <a:solidFill>
                  <a:schemeClr val="bg1">
                    <a:lumMod val="50000"/>
                  </a:schemeClr>
                </a:solidFill>
              </a:rPr>
              <a:t>Korb</a:t>
            </a:r>
            <a:r>
              <a:rPr lang="en-GB" sz="900">
                <a:solidFill>
                  <a:schemeClr val="bg1">
                    <a:lumMod val="50000"/>
                  </a:schemeClr>
                </a:solidFill>
              </a:rPr>
              <a:t>, D.R., 2008. Inner eyelid surface temperature as a function of warm compress methodology. Optometry and Vision Science, 85(8), pp.675-683.  2. Farrant, Sarah. "Demodex--at the root of the problem." The Free Library 01 August 2014. Available at: </a:t>
            </a:r>
            <a:r>
              <a:rPr lang="en-GB" sz="900">
                <a:solidFill>
                  <a:schemeClr val="bg1">
                    <a:lumMod val="50000"/>
                  </a:schemeClr>
                </a:solidFill>
                <a:hlinkClick r:id="rId4">
                  <a:extLst>
                    <a:ext uri="{A12FA001-AC4F-418D-AE19-62706E023703}">
                      <ahyp:hlinkClr xmlns:ahyp="http://schemas.microsoft.com/office/drawing/2018/hyperlinkcolor" val="tx"/>
                    </a:ext>
                  </a:extLst>
                </a:hlinkClick>
              </a:rPr>
              <a:t>https://www.thefreelibrary.com/Demodex--at the root of the problem.-a0381587925</a:t>
            </a:r>
            <a:r>
              <a:rPr lang="en-GB" sz="900">
                <a:solidFill>
                  <a:schemeClr val="bg1">
                    <a:lumMod val="50000"/>
                  </a:schemeClr>
                </a:solidFill>
              </a:rPr>
              <a:t>. Accessed [September 2022] 3. Eberhardt, M. and </a:t>
            </a:r>
            <a:r>
              <a:rPr lang="en-GB" sz="900" err="1">
                <a:solidFill>
                  <a:schemeClr val="bg1">
                    <a:lumMod val="50000"/>
                  </a:schemeClr>
                </a:solidFill>
              </a:rPr>
              <a:t>Rammohan</a:t>
            </a:r>
            <a:r>
              <a:rPr lang="en-GB" sz="900">
                <a:solidFill>
                  <a:schemeClr val="bg1">
                    <a:lumMod val="50000"/>
                  </a:schemeClr>
                </a:solidFill>
              </a:rPr>
              <a:t>, G., 2017. Blepharitis</a:t>
            </a:r>
          </a:p>
          <a:p>
            <a:endParaRPr lang="en-GB" sz="900">
              <a:solidFill>
                <a:schemeClr val="bg1">
                  <a:lumMod val="50000"/>
                </a:schemeClr>
              </a:solidFill>
              <a:cs typeface="Helvetica" panose="020B0604020202020204" pitchFamily="34" charset="0"/>
            </a:endParaRPr>
          </a:p>
        </p:txBody>
      </p:sp>
    </p:spTree>
    <p:extLst>
      <p:ext uri="{BB962C8B-B14F-4D97-AF65-F5344CB8AC3E}">
        <p14:creationId xmlns:p14="http://schemas.microsoft.com/office/powerpoint/2010/main" val="263989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9F5D-107C-476A-BEBC-BFEF56761FF6}"/>
              </a:ext>
            </a:extLst>
          </p:cNvPr>
          <p:cNvSpPr>
            <a:spLocks noGrp="1"/>
          </p:cNvSpPr>
          <p:nvPr>
            <p:ph type="title"/>
          </p:nvPr>
        </p:nvSpPr>
        <p:spPr/>
        <p:txBody>
          <a:bodyPr/>
          <a:lstStyle/>
          <a:p>
            <a:r>
              <a:rPr lang="en-GB" sz="4000"/>
              <a:t>Cataract surgery and blepharitis¹	</a:t>
            </a:r>
          </a:p>
        </p:txBody>
      </p:sp>
      <p:sp>
        <p:nvSpPr>
          <p:cNvPr id="3" name="Text Placeholder 2">
            <a:extLst>
              <a:ext uri="{FF2B5EF4-FFF2-40B4-BE49-F238E27FC236}">
                <a16:creationId xmlns:a16="http://schemas.microsoft.com/office/drawing/2014/main" id="{0F4F78C0-E0E0-48E8-9A02-5C5FFD062AAA}"/>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a:t>Cataract surgery can worsen blepharitis during the postoperative period to result in increased ocular discomfort, and decreased vision and patient satisfaction. </a:t>
            </a:r>
          </a:p>
          <a:p>
            <a:pPr marL="342900" indent="-342900">
              <a:buFont typeface="Arial" panose="020B0604020202020204" pitchFamily="34" charset="0"/>
              <a:buChar char="•"/>
            </a:pPr>
            <a:r>
              <a:rPr lang="en-GB" sz="2400"/>
              <a:t>Recovery of corneal nerve fibres takes about 8 months postoperatively.</a:t>
            </a:r>
          </a:p>
          <a:p>
            <a:pPr marL="342900" indent="-342900">
              <a:buFont typeface="Arial" panose="020B0604020202020204" pitchFamily="34" charset="0"/>
              <a:buChar char="•"/>
            </a:pPr>
            <a:r>
              <a:rPr lang="en-GB" sz="2400"/>
              <a:t>Recovery of corneal sensation takes about 1-3 months.</a:t>
            </a:r>
          </a:p>
          <a:p>
            <a:pPr marL="342900" indent="-342900">
              <a:buFont typeface="Arial" panose="020B0604020202020204" pitchFamily="34" charset="0"/>
              <a:buChar char="•"/>
            </a:pPr>
            <a:r>
              <a:rPr lang="en-GB" sz="2400"/>
              <a:t>Preservative-free disposable sterile eyelid wipes prevent blepharitis and MGD exacerbation after cataract surgery. </a:t>
            </a:r>
          </a:p>
          <a:p>
            <a:pPr marL="285750" indent="-285750">
              <a:buClr>
                <a:schemeClr val="bg2"/>
              </a:buClr>
              <a:buFont typeface="Arial" panose="020B0604020202020204" pitchFamily="34" charset="0"/>
              <a:buChar char="•"/>
            </a:pPr>
            <a:endParaRPr lang="en-GB">
              <a:solidFill>
                <a:schemeClr val="tx1"/>
              </a:solidFill>
              <a:latin typeface="Helvetica Neue" panose="02000503000000020004"/>
            </a:endParaRPr>
          </a:p>
        </p:txBody>
      </p:sp>
      <p:sp>
        <p:nvSpPr>
          <p:cNvPr id="6" name="TextBox 5">
            <a:extLst>
              <a:ext uri="{FF2B5EF4-FFF2-40B4-BE49-F238E27FC236}">
                <a16:creationId xmlns:a16="http://schemas.microsoft.com/office/drawing/2014/main" id="{3D904E0C-11A7-0677-6C77-FD36EA827AEC}"/>
              </a:ext>
            </a:extLst>
          </p:cNvPr>
          <p:cNvSpPr txBox="1"/>
          <p:nvPr/>
        </p:nvSpPr>
        <p:spPr>
          <a:xfrm>
            <a:off x="262463" y="6079587"/>
            <a:ext cx="10398837"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en-GB" sz="900">
                <a:solidFill>
                  <a:schemeClr val="bg1">
                    <a:lumMod val="50000"/>
                  </a:schemeClr>
                </a:solidFill>
              </a:rPr>
              <a:t>1. </a:t>
            </a:r>
            <a:r>
              <a:rPr lang="en-GB" sz="900" err="1">
                <a:solidFill>
                  <a:schemeClr val="bg1">
                    <a:lumMod val="50000"/>
                  </a:schemeClr>
                </a:solidFill>
              </a:rPr>
              <a:t>Eom</a:t>
            </a:r>
            <a:r>
              <a:rPr lang="en-GB" sz="900">
                <a:solidFill>
                  <a:schemeClr val="bg1">
                    <a:lumMod val="50000"/>
                  </a:schemeClr>
                </a:solidFill>
              </a:rPr>
              <a:t>, Y., Na, K.S., Hwang, H.S., Cho, K.J., Chung, T.Y., Jun, R.M., Ko, B.Y., Chun, Y.S., Kim, H.S. and Song, J.S., 2020. Clinical efficacy of eyelid hygiene in blepharitis and meibomian gland dysfunction after cataract surgery: a randomized controlled pilot trial. </a:t>
            </a:r>
            <a:r>
              <a:rPr lang="en-GB" sz="900" i="1">
                <a:solidFill>
                  <a:schemeClr val="bg1">
                    <a:lumMod val="50000"/>
                  </a:schemeClr>
                </a:solidFill>
              </a:rPr>
              <a:t>Scientific reports</a:t>
            </a:r>
            <a:r>
              <a:rPr lang="en-GB" sz="900">
                <a:solidFill>
                  <a:schemeClr val="bg1">
                    <a:lumMod val="50000"/>
                  </a:schemeClr>
                </a:solidFill>
              </a:rPr>
              <a:t>, </a:t>
            </a:r>
            <a:r>
              <a:rPr lang="en-GB" sz="900" i="1">
                <a:solidFill>
                  <a:schemeClr val="bg1">
                    <a:lumMod val="50000"/>
                  </a:schemeClr>
                </a:solidFill>
              </a:rPr>
              <a:t>10</a:t>
            </a:r>
            <a:r>
              <a:rPr lang="en-GB" sz="900">
                <a:solidFill>
                  <a:schemeClr val="bg1">
                    <a:lumMod val="50000"/>
                  </a:schemeClr>
                </a:solidFill>
              </a:rPr>
              <a:t>(1), pp.1-11.</a:t>
            </a:r>
          </a:p>
        </p:txBody>
      </p:sp>
    </p:spTree>
    <p:extLst>
      <p:ext uri="{BB962C8B-B14F-4D97-AF65-F5344CB8AC3E}">
        <p14:creationId xmlns:p14="http://schemas.microsoft.com/office/powerpoint/2010/main" val="318816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248E-21B0-DC35-3EDA-6DC155869E03}"/>
              </a:ext>
            </a:extLst>
          </p:cNvPr>
          <p:cNvSpPr>
            <a:spLocks noGrp="1"/>
          </p:cNvSpPr>
          <p:nvPr>
            <p:ph type="title"/>
          </p:nvPr>
        </p:nvSpPr>
        <p:spPr/>
        <p:txBody>
          <a:bodyPr/>
          <a:lstStyle/>
          <a:p>
            <a:r>
              <a:rPr lang="en-GB">
                <a:latin typeface="Helvetica Neue" panose="02000503000000020004"/>
              </a:rPr>
              <a:t>How do we treat Blepharitis?</a:t>
            </a:r>
            <a:r>
              <a:rPr lang="en-GB" baseline="30000">
                <a:latin typeface="Helvetica Neue" panose="02000503000000020004"/>
              </a:rPr>
              <a:t>1</a:t>
            </a:r>
          </a:p>
        </p:txBody>
      </p:sp>
      <p:sp>
        <p:nvSpPr>
          <p:cNvPr id="3" name="Text Placeholder 2">
            <a:extLst>
              <a:ext uri="{FF2B5EF4-FFF2-40B4-BE49-F238E27FC236}">
                <a16:creationId xmlns:a16="http://schemas.microsoft.com/office/drawing/2014/main" id="{FD14719A-23E1-89DF-8E1D-54339E6FDE65}"/>
              </a:ext>
            </a:extLst>
          </p:cNvPr>
          <p:cNvSpPr>
            <a:spLocks noGrp="1"/>
          </p:cNvSpPr>
          <p:nvPr>
            <p:ph idx="1"/>
          </p:nvPr>
        </p:nvSpPr>
        <p:spPr>
          <a:xfrm>
            <a:off x="262464" y="1644242"/>
            <a:ext cx="6148384" cy="4340505"/>
          </a:xfrm>
        </p:spPr>
        <p:txBody>
          <a:bodyPr>
            <a:normAutofit/>
          </a:bodyPr>
          <a:lstStyle/>
          <a:p>
            <a:pPr marL="285750" indent="-285750">
              <a:lnSpc>
                <a:spcPct val="150000"/>
              </a:lnSpc>
              <a:buFont typeface="Arial" panose="020B0604020202020204" pitchFamily="34" charset="0"/>
              <a:buChar char="•"/>
            </a:pPr>
            <a:r>
              <a:rPr lang="en-GB" sz="2400"/>
              <a:t>Moist warm compresses  </a:t>
            </a:r>
          </a:p>
          <a:p>
            <a:pPr marL="285750" indent="-285750">
              <a:lnSpc>
                <a:spcPct val="150000"/>
              </a:lnSpc>
              <a:buFont typeface="Arial" panose="020B0604020202020204" pitchFamily="34" charset="0"/>
              <a:buChar char="•"/>
            </a:pPr>
            <a:r>
              <a:rPr lang="en-GB" sz="2400"/>
              <a:t>Daily lid hygiene</a:t>
            </a:r>
          </a:p>
          <a:p>
            <a:pPr marL="285750" indent="-285750">
              <a:lnSpc>
                <a:spcPct val="150000"/>
              </a:lnSpc>
              <a:buFont typeface="Arial" panose="020B0604020202020204" pitchFamily="34" charset="0"/>
              <a:buChar char="•"/>
            </a:pPr>
            <a:r>
              <a:rPr lang="en-GB" sz="2400"/>
              <a:t>Good Compliance </a:t>
            </a:r>
          </a:p>
          <a:p>
            <a:pPr marL="285750" indent="-285750">
              <a:lnSpc>
                <a:spcPct val="150000"/>
              </a:lnSpc>
              <a:buFont typeface="Arial" panose="020B0604020202020204" pitchFamily="34" charset="0"/>
              <a:buChar char="•"/>
            </a:pPr>
            <a:r>
              <a:rPr lang="en-GB" sz="2400"/>
              <a:t> Variety of treatments – working with your eye care practitioner finding the one that works for you!</a:t>
            </a:r>
          </a:p>
          <a:p>
            <a:pPr>
              <a:lnSpc>
                <a:spcPct val="150000"/>
              </a:lnSpc>
              <a:buClrTx/>
            </a:pPr>
            <a:endParaRPr lang="en-GB">
              <a:solidFill>
                <a:schemeClr val="tx1"/>
              </a:solidFill>
              <a:latin typeface="Helvetica Neue" panose="02000503000000020004"/>
            </a:endParaRPr>
          </a:p>
        </p:txBody>
      </p:sp>
      <p:sp>
        <p:nvSpPr>
          <p:cNvPr id="4" name="Text Placeholder 3">
            <a:extLst>
              <a:ext uri="{FF2B5EF4-FFF2-40B4-BE49-F238E27FC236}">
                <a16:creationId xmlns:a16="http://schemas.microsoft.com/office/drawing/2014/main" id="{9156F5D0-BAA0-328E-E7EA-2C3A51D603E2}"/>
              </a:ext>
            </a:extLst>
          </p:cNvPr>
          <p:cNvSpPr>
            <a:spLocks noGrp="1"/>
          </p:cNvSpPr>
          <p:nvPr>
            <p:ph type="body" sz="quarter" idx="4294967295"/>
          </p:nvPr>
        </p:nvSpPr>
        <p:spPr>
          <a:xfrm>
            <a:off x="7215188" y="1792288"/>
            <a:ext cx="4546408" cy="3273425"/>
          </a:xfrm>
          <a:solidFill>
            <a:schemeClr val="accent1">
              <a:lumMod val="20000"/>
              <a:lumOff val="80000"/>
            </a:schemeClr>
          </a:solidFill>
        </p:spPr>
        <p:txBody>
          <a:bodyPr>
            <a:normAutofit fontScale="92500" lnSpcReduction="10000"/>
          </a:bodyPr>
          <a:lstStyle/>
          <a:p>
            <a:pPr marL="0" indent="0">
              <a:lnSpc>
                <a:spcPct val="150000"/>
              </a:lnSpc>
              <a:buNone/>
            </a:pPr>
            <a:r>
              <a:rPr lang="en-GB" b="1">
                <a:solidFill>
                  <a:schemeClr val="tx1"/>
                </a:solidFill>
              </a:rPr>
              <a:t>Some key things to remember:</a:t>
            </a:r>
          </a:p>
          <a:p>
            <a:pPr marL="285750" indent="-285750">
              <a:lnSpc>
                <a:spcPct val="150000"/>
              </a:lnSpc>
              <a:buFont typeface="Arial" panose="020B0604020202020204" pitchFamily="34" charset="0"/>
              <a:buChar char="•"/>
            </a:pPr>
            <a:r>
              <a:rPr lang="en-GB">
                <a:solidFill>
                  <a:schemeClr val="tx1"/>
                </a:solidFill>
              </a:rPr>
              <a:t>Remove all eye makeup before bed</a:t>
            </a:r>
          </a:p>
          <a:p>
            <a:pPr marL="285750" indent="-285750">
              <a:lnSpc>
                <a:spcPct val="150000"/>
              </a:lnSpc>
              <a:buFont typeface="Arial" panose="020B0604020202020204" pitchFamily="34" charset="0"/>
              <a:buChar char="•"/>
            </a:pPr>
            <a:r>
              <a:rPr lang="en-GB">
                <a:solidFill>
                  <a:schemeClr val="tx1"/>
                </a:solidFill>
              </a:rPr>
              <a:t>No sharing skincare products</a:t>
            </a:r>
          </a:p>
          <a:p>
            <a:pPr marL="285750" indent="-285750">
              <a:lnSpc>
                <a:spcPct val="150000"/>
              </a:lnSpc>
              <a:buFont typeface="Arial" panose="020B0604020202020204" pitchFamily="34" charset="0"/>
              <a:buChar char="•"/>
            </a:pPr>
            <a:r>
              <a:rPr lang="en-GB">
                <a:solidFill>
                  <a:schemeClr val="tx1"/>
                </a:solidFill>
              </a:rPr>
              <a:t>No sharing facecloths or towels</a:t>
            </a:r>
          </a:p>
          <a:p>
            <a:pPr marL="285750" indent="-285750">
              <a:lnSpc>
                <a:spcPct val="150000"/>
              </a:lnSpc>
              <a:buFont typeface="Arial" panose="020B0604020202020204" pitchFamily="34" charset="0"/>
              <a:buChar char="•"/>
            </a:pPr>
            <a:r>
              <a:rPr lang="en-GB">
                <a:solidFill>
                  <a:schemeClr val="tx1"/>
                </a:solidFill>
              </a:rPr>
              <a:t>Washing eyelids daily </a:t>
            </a:r>
          </a:p>
          <a:p>
            <a:pPr marL="285750" indent="-285750">
              <a:lnSpc>
                <a:spcPct val="150000"/>
              </a:lnSpc>
              <a:buFont typeface="Arial" panose="020B0604020202020204" pitchFamily="34" charset="0"/>
              <a:buChar char="•"/>
            </a:pPr>
            <a:r>
              <a:rPr lang="en-GB">
                <a:solidFill>
                  <a:schemeClr val="tx1"/>
                </a:solidFill>
              </a:rPr>
              <a:t>Seek medical advice if worsening</a:t>
            </a:r>
          </a:p>
        </p:txBody>
      </p:sp>
      <p:sp>
        <p:nvSpPr>
          <p:cNvPr id="6" name="TextBox 5">
            <a:extLst>
              <a:ext uri="{FF2B5EF4-FFF2-40B4-BE49-F238E27FC236}">
                <a16:creationId xmlns:a16="http://schemas.microsoft.com/office/drawing/2014/main" id="{C132D33D-6405-F8B4-668D-46A345476488}"/>
              </a:ext>
            </a:extLst>
          </p:cNvPr>
          <p:cNvSpPr txBox="1"/>
          <p:nvPr/>
        </p:nvSpPr>
        <p:spPr>
          <a:xfrm>
            <a:off x="262464" y="6132793"/>
            <a:ext cx="10548508" cy="369332"/>
          </a:xfrm>
          <a:prstGeom prst="rect">
            <a:avLst/>
          </a:prstGeom>
          <a:noFill/>
        </p:spPr>
        <p:txBody>
          <a:bodyPr wrap="square">
            <a:spAutoFit/>
          </a:bodyPr>
          <a:lstStyle/>
          <a:p>
            <a:r>
              <a:rPr lang="en-GB" sz="900">
                <a:solidFill>
                  <a:schemeClr val="bg1">
                    <a:lumMod val="50000"/>
                  </a:schemeClr>
                </a:solidFill>
              </a:rPr>
              <a:t>1. College of Optometrist 2024. Clinical Management Guidelines of Blepharitis (Lid margin disease). Available at: </a:t>
            </a:r>
            <a:r>
              <a:rPr lang="en-GB" sz="900">
                <a:solidFill>
                  <a:schemeClr val="bg1">
                    <a:lumMod val="50000"/>
                  </a:schemeClr>
                </a:solidFill>
                <a:hlinkClick r:id="rId3">
                  <a:extLst>
                    <a:ext uri="{A12FA001-AC4F-418D-AE19-62706E023703}">
                      <ahyp:hlinkClr xmlns:ahyp="http://schemas.microsoft.com/office/drawing/2018/hyperlinkcolor" val="tx"/>
                    </a:ext>
                  </a:extLst>
                </a:hlinkClick>
              </a:rPr>
              <a:t>https://www.college-optometrists.org/clinical-guidance/clinical-management-guidelines/blepharitis_lidmargindisease</a:t>
            </a:r>
            <a:r>
              <a:rPr lang="en-GB" sz="900">
                <a:solidFill>
                  <a:schemeClr val="bg1">
                    <a:lumMod val="50000"/>
                  </a:schemeClr>
                </a:solidFill>
              </a:rPr>
              <a:t> Accessed on [June 2024]</a:t>
            </a:r>
          </a:p>
        </p:txBody>
      </p:sp>
    </p:spTree>
    <p:extLst>
      <p:ext uri="{BB962C8B-B14F-4D97-AF65-F5344CB8AC3E}">
        <p14:creationId xmlns:p14="http://schemas.microsoft.com/office/powerpoint/2010/main" val="145416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4EDCF663-9E22-4D48-BDCB-3C2711DC2A79}"/>
              </a:ext>
            </a:extLst>
          </p:cNvPr>
          <p:cNvPicPr>
            <a:picLocks noChangeAspect="1"/>
          </p:cNvPicPr>
          <p:nvPr/>
        </p:nvPicPr>
        <p:blipFill>
          <a:blip r:embed="rId3" r:link="rId4"/>
          <a:stretch>
            <a:fillRect/>
          </a:stretch>
        </p:blipFill>
        <p:spPr>
          <a:xfrm>
            <a:off x="9922279" y="1335529"/>
            <a:ext cx="1265941" cy="1265941"/>
          </a:xfrm>
          <a:prstGeom prst="rect">
            <a:avLst/>
          </a:prstGeom>
        </p:spPr>
      </p:pic>
      <p:sp>
        <p:nvSpPr>
          <p:cNvPr id="8" name="TextBox 7">
            <a:extLst>
              <a:ext uri="{FF2B5EF4-FFF2-40B4-BE49-F238E27FC236}">
                <a16:creationId xmlns:a16="http://schemas.microsoft.com/office/drawing/2014/main" id="{3B0A8476-64A1-974F-9C9D-E3A9B4C29649}"/>
              </a:ext>
            </a:extLst>
          </p:cNvPr>
          <p:cNvSpPr txBox="1"/>
          <p:nvPr/>
        </p:nvSpPr>
        <p:spPr>
          <a:xfrm>
            <a:off x="674681" y="2610060"/>
            <a:ext cx="5556000" cy="1569660"/>
          </a:xfrm>
          <a:prstGeom prst="rect">
            <a:avLst/>
          </a:prstGeom>
          <a:noFill/>
        </p:spPr>
        <p:txBody>
          <a:bodyPr wrap="square" rtlCol="0">
            <a:spAutoFit/>
          </a:bodyPr>
          <a:lstStyle/>
          <a:p>
            <a:pPr defTabSz="540000">
              <a:spcAft>
                <a:spcPts val="1500"/>
              </a:spcAft>
              <a:buClr>
                <a:srgbClr val="A8387D"/>
              </a:buClr>
              <a:tabLst>
                <a:tab pos="1800000" algn="l"/>
              </a:tabLst>
            </a:pPr>
            <a:r>
              <a:rPr lang="en-US" sz="3200">
                <a:solidFill>
                  <a:schemeClr val="tx1">
                    <a:lumMod val="65000"/>
                    <a:lumOff val="35000"/>
                  </a:schemeClr>
                </a:solidFill>
              </a:rPr>
              <a:t>We want to </a:t>
            </a:r>
            <a:br>
              <a:rPr lang="en-US" sz="3200">
                <a:solidFill>
                  <a:schemeClr val="tx1">
                    <a:lumMod val="65000"/>
                    <a:lumOff val="35000"/>
                  </a:schemeClr>
                </a:solidFill>
              </a:rPr>
            </a:br>
            <a:r>
              <a:rPr lang="en-US" sz="3200">
                <a:solidFill>
                  <a:schemeClr val="tx1">
                    <a:lumMod val="65000"/>
                    <a:lumOff val="35000"/>
                  </a:schemeClr>
                </a:solidFill>
              </a:rPr>
              <a:t>soften the blepharitis on the eyelashes…</a:t>
            </a:r>
          </a:p>
        </p:txBody>
      </p:sp>
      <p:sp>
        <p:nvSpPr>
          <p:cNvPr id="10" name="TextBox 9">
            <a:extLst>
              <a:ext uri="{FF2B5EF4-FFF2-40B4-BE49-F238E27FC236}">
                <a16:creationId xmlns:a16="http://schemas.microsoft.com/office/drawing/2014/main" id="{4C22E2B3-CB9A-5B47-A363-D20FFA4EA8A1}"/>
              </a:ext>
            </a:extLst>
          </p:cNvPr>
          <p:cNvSpPr txBox="1"/>
          <p:nvPr/>
        </p:nvSpPr>
        <p:spPr>
          <a:xfrm>
            <a:off x="6230681" y="3858821"/>
            <a:ext cx="5885620" cy="2169825"/>
          </a:xfrm>
          <a:prstGeom prst="rect">
            <a:avLst/>
          </a:prstGeom>
          <a:noFill/>
        </p:spPr>
        <p:txBody>
          <a:bodyPr wrap="square" rtlCol="0">
            <a:spAutoFit/>
          </a:bodyPr>
          <a:lstStyle/>
          <a:p>
            <a:pPr defTabSz="540000">
              <a:spcAft>
                <a:spcPts val="1500"/>
              </a:spcAft>
              <a:buClr>
                <a:srgbClr val="4BACD4"/>
              </a:buClr>
              <a:tabLst>
                <a:tab pos="1800000" algn="l"/>
              </a:tabLst>
            </a:pPr>
            <a:r>
              <a:rPr lang="en-US" sz="2200" b="1"/>
              <a:t>Current thinking:</a:t>
            </a:r>
          </a:p>
          <a:p>
            <a:pPr defTabSz="540000">
              <a:spcAft>
                <a:spcPts val="1500"/>
              </a:spcAft>
              <a:buClr>
                <a:srgbClr val="4BACD4"/>
              </a:buClr>
              <a:tabLst>
                <a:tab pos="1800000" algn="l"/>
              </a:tabLst>
            </a:pPr>
            <a:r>
              <a:rPr lang="en-US" sz="2200"/>
              <a:t>5 minutes* of heat @ 40</a:t>
            </a:r>
            <a:r>
              <a:rPr lang="en-US" sz="2200" baseline="30000"/>
              <a:t>o</a:t>
            </a:r>
            <a:r>
              <a:rPr lang="en-US" sz="2200"/>
              <a:t>C increases tear film lipid layer thickness by 80% in MGD patients¹</a:t>
            </a:r>
            <a:endParaRPr lang="en-US" sz="2200" baseline="30000"/>
          </a:p>
          <a:p>
            <a:pPr defTabSz="540000">
              <a:spcAft>
                <a:spcPts val="1500"/>
              </a:spcAft>
              <a:buClr>
                <a:srgbClr val="4BACD4"/>
              </a:buClr>
              <a:tabLst>
                <a:tab pos="1800000" algn="l"/>
              </a:tabLst>
            </a:pPr>
            <a:r>
              <a:rPr lang="en-US" sz="2200"/>
              <a:t>Remember to recommend </a:t>
            </a:r>
            <a:br>
              <a:rPr lang="en-US" sz="2200"/>
            </a:br>
            <a:r>
              <a:rPr lang="en-US" sz="2200" b="1" i="1"/>
              <a:t>gentle massaging </a:t>
            </a:r>
            <a:r>
              <a:rPr lang="en-US" sz="2200"/>
              <a:t>to release the meibum</a:t>
            </a:r>
          </a:p>
        </p:txBody>
      </p:sp>
      <p:sp>
        <p:nvSpPr>
          <p:cNvPr id="12" name="TextBox 11">
            <a:extLst>
              <a:ext uri="{FF2B5EF4-FFF2-40B4-BE49-F238E27FC236}">
                <a16:creationId xmlns:a16="http://schemas.microsoft.com/office/drawing/2014/main" id="{691A20AE-004B-B744-8F38-7323D19E34EF}"/>
              </a:ext>
            </a:extLst>
          </p:cNvPr>
          <p:cNvSpPr txBox="1"/>
          <p:nvPr/>
        </p:nvSpPr>
        <p:spPr>
          <a:xfrm>
            <a:off x="6280562" y="1484844"/>
            <a:ext cx="1810246" cy="461665"/>
          </a:xfrm>
          <a:prstGeom prst="rect">
            <a:avLst/>
          </a:prstGeom>
          <a:solidFill>
            <a:schemeClr val="accent1"/>
          </a:solidFill>
        </p:spPr>
        <p:txBody>
          <a:bodyPr wrap="square" rtlCol="0">
            <a:spAutoFit/>
          </a:bodyPr>
          <a:lstStyle/>
          <a:p>
            <a:pPr algn="ctr"/>
            <a:r>
              <a:rPr lang="en-US" sz="2400" b="1">
                <a:solidFill>
                  <a:schemeClr val="bg1"/>
                </a:solidFill>
                <a:latin typeface="+mj-lt"/>
              </a:rPr>
              <a:t>HEAT</a:t>
            </a:r>
            <a:endParaRPr lang="en-US" sz="2400">
              <a:solidFill>
                <a:schemeClr val="bg1"/>
              </a:solidFill>
              <a:latin typeface="+mj-lt"/>
            </a:endParaRPr>
          </a:p>
        </p:txBody>
      </p:sp>
      <p:cxnSp>
        <p:nvCxnSpPr>
          <p:cNvPr id="11" name="Straight Connector 10">
            <a:extLst>
              <a:ext uri="{FF2B5EF4-FFF2-40B4-BE49-F238E27FC236}">
                <a16:creationId xmlns:a16="http://schemas.microsoft.com/office/drawing/2014/main" id="{C81D1A32-5FE3-DB4D-AA7F-882E7A824DC1}"/>
              </a:ext>
            </a:extLst>
          </p:cNvPr>
          <p:cNvCxnSpPr>
            <a:cxnSpLocks/>
          </p:cNvCxnSpPr>
          <p:nvPr/>
        </p:nvCxnSpPr>
        <p:spPr>
          <a:xfrm>
            <a:off x="5744308" y="1811078"/>
            <a:ext cx="0" cy="4230278"/>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pic>
        <p:nvPicPr>
          <p:cNvPr id="2" name="Content Placeholder 6" descr="Image result for effects of heat on eyes">
            <a:extLst>
              <a:ext uri="{FF2B5EF4-FFF2-40B4-BE49-F238E27FC236}">
                <a16:creationId xmlns:a16="http://schemas.microsoft.com/office/drawing/2014/main" id="{05D5DEC2-B240-9417-04FF-230CDA1F62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047" b="13770"/>
          <a:stretch/>
        </p:blipFill>
        <p:spPr bwMode="auto">
          <a:xfrm>
            <a:off x="6321591" y="2014998"/>
            <a:ext cx="3285797" cy="18011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6FE5D63-1A44-BD2E-279D-558C367B718D}"/>
              </a:ext>
            </a:extLst>
          </p:cNvPr>
          <p:cNvSpPr>
            <a:spLocks noGrp="1"/>
          </p:cNvSpPr>
          <p:nvPr>
            <p:ph type="title"/>
          </p:nvPr>
        </p:nvSpPr>
        <p:spPr>
          <a:xfrm>
            <a:off x="348347" y="306186"/>
            <a:ext cx="9259041" cy="839307"/>
          </a:xfrm>
        </p:spPr>
        <p:txBody>
          <a:bodyPr/>
          <a:lstStyle/>
          <a:p>
            <a:r>
              <a:rPr lang="en-US"/>
              <a:t>What is so important about HEAT?</a:t>
            </a:r>
            <a:endParaRPr lang="en-GB"/>
          </a:p>
        </p:txBody>
      </p:sp>
      <p:sp>
        <p:nvSpPr>
          <p:cNvPr id="6" name="TextBox 5">
            <a:extLst>
              <a:ext uri="{FF2B5EF4-FFF2-40B4-BE49-F238E27FC236}">
                <a16:creationId xmlns:a16="http://schemas.microsoft.com/office/drawing/2014/main" id="{09C27E24-0AA4-9B9D-CB07-B6C499BC70AA}"/>
              </a:ext>
            </a:extLst>
          </p:cNvPr>
          <p:cNvSpPr txBox="1"/>
          <p:nvPr/>
        </p:nvSpPr>
        <p:spPr>
          <a:xfrm>
            <a:off x="213398" y="6109845"/>
            <a:ext cx="8875735" cy="369332"/>
          </a:xfrm>
          <a:prstGeom prst="rect">
            <a:avLst/>
          </a:prstGeom>
          <a:noFill/>
        </p:spPr>
        <p:txBody>
          <a:bodyPr wrap="square">
            <a:spAutoFit/>
          </a:bodyPr>
          <a:lstStyle/>
          <a:p>
            <a:r>
              <a:rPr lang="en-GB" sz="900">
                <a:solidFill>
                  <a:srgbClr val="727272"/>
                </a:solidFill>
              </a:rPr>
              <a:t>1. Olson </a:t>
            </a:r>
            <a:r>
              <a:rPr lang="en-GB" sz="900" err="1">
                <a:solidFill>
                  <a:srgbClr val="727272"/>
                </a:solidFill>
              </a:rPr>
              <a:t>Korb</a:t>
            </a:r>
            <a:r>
              <a:rPr lang="en-GB" sz="900">
                <a:solidFill>
                  <a:srgbClr val="727272"/>
                </a:solidFill>
              </a:rPr>
              <a:t> Greiner. Increase in tear film lipid layer thickness following treatment with warm compresses in patients with meibomian gland dysfunction. Eye Contact lens. 2003;29:96-99 DEWS II</a:t>
            </a:r>
          </a:p>
        </p:txBody>
      </p:sp>
    </p:spTree>
    <p:extLst>
      <p:ext uri="{BB962C8B-B14F-4D97-AF65-F5344CB8AC3E}">
        <p14:creationId xmlns:p14="http://schemas.microsoft.com/office/powerpoint/2010/main" val="21701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D3EF81A-38CE-9A44-89B8-EB4DD60D9C5D}"/>
              </a:ext>
            </a:extLst>
          </p:cNvPr>
          <p:cNvPicPr>
            <a:picLocks noChangeAspect="1"/>
          </p:cNvPicPr>
          <p:nvPr/>
        </p:nvPicPr>
        <p:blipFill>
          <a:blip r:embed="rId3" r:link="rId4"/>
          <a:stretch>
            <a:fillRect/>
          </a:stretch>
        </p:blipFill>
        <p:spPr>
          <a:xfrm>
            <a:off x="9647827" y="1384233"/>
            <a:ext cx="1265942" cy="1265942"/>
          </a:xfrm>
          <a:prstGeom prst="rect">
            <a:avLst/>
          </a:prstGeom>
        </p:spPr>
      </p:pic>
      <p:pic>
        <p:nvPicPr>
          <p:cNvPr id="6" name="Picture 5" descr="A picture containing wall, indoor, person, hair&#10;&#10;Description automatically generated">
            <a:extLst>
              <a:ext uri="{FF2B5EF4-FFF2-40B4-BE49-F238E27FC236}">
                <a16:creationId xmlns:a16="http://schemas.microsoft.com/office/drawing/2014/main" id="{46445CC6-F758-F249-8058-56EE74E9A494}"/>
              </a:ext>
            </a:extLst>
          </p:cNvPr>
          <p:cNvPicPr>
            <a:picLocks noChangeAspect="1"/>
          </p:cNvPicPr>
          <p:nvPr/>
        </p:nvPicPr>
        <p:blipFill>
          <a:blip r:embed="rId5" r:link="rId6"/>
          <a:stretch>
            <a:fillRect/>
          </a:stretch>
        </p:blipFill>
        <p:spPr>
          <a:xfrm>
            <a:off x="6360539" y="2603313"/>
            <a:ext cx="3937000" cy="2413000"/>
          </a:xfrm>
          <a:prstGeom prst="rect">
            <a:avLst/>
          </a:prstGeom>
        </p:spPr>
      </p:pic>
      <p:sp>
        <p:nvSpPr>
          <p:cNvPr id="9" name="TextBox 8">
            <a:extLst>
              <a:ext uri="{FF2B5EF4-FFF2-40B4-BE49-F238E27FC236}">
                <a16:creationId xmlns:a16="http://schemas.microsoft.com/office/drawing/2014/main" id="{D526D4B8-BAA8-CC43-84E3-B93D5FFCFEAB}"/>
              </a:ext>
            </a:extLst>
          </p:cNvPr>
          <p:cNvSpPr txBox="1"/>
          <p:nvPr/>
        </p:nvSpPr>
        <p:spPr>
          <a:xfrm>
            <a:off x="6518793" y="1986696"/>
            <a:ext cx="1810246" cy="461665"/>
          </a:xfrm>
          <a:prstGeom prst="rect">
            <a:avLst/>
          </a:prstGeom>
          <a:solidFill>
            <a:schemeClr val="accent1"/>
          </a:solidFill>
        </p:spPr>
        <p:txBody>
          <a:bodyPr wrap="square" rtlCol="0">
            <a:spAutoFit/>
          </a:bodyPr>
          <a:lstStyle/>
          <a:p>
            <a:pPr algn="ctr"/>
            <a:r>
              <a:rPr lang="en-US" sz="2400" b="1">
                <a:solidFill>
                  <a:schemeClr val="bg1"/>
                </a:solidFill>
                <a:latin typeface="+mj-lt"/>
              </a:rPr>
              <a:t>CLEANSE</a:t>
            </a:r>
            <a:endParaRPr lang="en-US" sz="2400">
              <a:solidFill>
                <a:schemeClr val="bg1"/>
              </a:solidFill>
              <a:latin typeface="+mj-lt"/>
            </a:endParaRPr>
          </a:p>
        </p:txBody>
      </p:sp>
      <p:sp>
        <p:nvSpPr>
          <p:cNvPr id="10" name="TextBox 9">
            <a:extLst>
              <a:ext uri="{FF2B5EF4-FFF2-40B4-BE49-F238E27FC236}">
                <a16:creationId xmlns:a16="http://schemas.microsoft.com/office/drawing/2014/main" id="{038F79AE-1411-654F-A050-F007700A8345}"/>
              </a:ext>
            </a:extLst>
          </p:cNvPr>
          <p:cNvSpPr txBox="1"/>
          <p:nvPr/>
        </p:nvSpPr>
        <p:spPr>
          <a:xfrm>
            <a:off x="540001" y="1904339"/>
            <a:ext cx="5556000" cy="1292662"/>
          </a:xfrm>
          <a:prstGeom prst="rect">
            <a:avLst/>
          </a:prstGeom>
          <a:noFill/>
        </p:spPr>
        <p:txBody>
          <a:bodyPr wrap="square" rtlCol="0">
            <a:spAutoFit/>
          </a:bodyPr>
          <a:lstStyle/>
          <a:p>
            <a:pPr defTabSz="540000">
              <a:spcAft>
                <a:spcPts val="1500"/>
              </a:spcAft>
              <a:buClr>
                <a:srgbClr val="A8387D"/>
              </a:buClr>
              <a:tabLst>
                <a:tab pos="1800000" algn="l"/>
              </a:tabLst>
            </a:pPr>
            <a:r>
              <a:rPr lang="en-US" sz="2600">
                <a:solidFill>
                  <a:schemeClr val="bg1">
                    <a:lumMod val="50000"/>
                  </a:schemeClr>
                </a:solidFill>
              </a:rPr>
              <a:t>It is important to make sure </a:t>
            </a:r>
            <a:br>
              <a:rPr lang="en-US" sz="2600">
                <a:solidFill>
                  <a:schemeClr val="bg1">
                    <a:lumMod val="50000"/>
                  </a:schemeClr>
                </a:solidFill>
              </a:rPr>
            </a:br>
            <a:r>
              <a:rPr lang="en-US" sz="2600">
                <a:solidFill>
                  <a:schemeClr val="bg1">
                    <a:lumMod val="50000"/>
                  </a:schemeClr>
                </a:solidFill>
              </a:rPr>
              <a:t>all the debris/dirt has been </a:t>
            </a:r>
            <a:br>
              <a:rPr lang="en-US" sz="2600">
                <a:solidFill>
                  <a:schemeClr val="bg1">
                    <a:lumMod val="50000"/>
                  </a:schemeClr>
                </a:solidFill>
              </a:rPr>
            </a:br>
            <a:r>
              <a:rPr lang="en-US" sz="2600">
                <a:solidFill>
                  <a:schemeClr val="bg1">
                    <a:lumMod val="50000"/>
                  </a:schemeClr>
                </a:solidFill>
              </a:rPr>
              <a:t>cleaned from eyelashes...</a:t>
            </a:r>
          </a:p>
        </p:txBody>
      </p:sp>
      <p:sp>
        <p:nvSpPr>
          <p:cNvPr id="11" name="TextBox 10">
            <a:extLst>
              <a:ext uri="{FF2B5EF4-FFF2-40B4-BE49-F238E27FC236}">
                <a16:creationId xmlns:a16="http://schemas.microsoft.com/office/drawing/2014/main" id="{79B40693-8738-D541-9777-55925DB6DF8C}"/>
              </a:ext>
            </a:extLst>
          </p:cNvPr>
          <p:cNvSpPr txBox="1"/>
          <p:nvPr/>
        </p:nvSpPr>
        <p:spPr>
          <a:xfrm>
            <a:off x="6815409" y="5072447"/>
            <a:ext cx="4948258" cy="430887"/>
          </a:xfrm>
          <a:prstGeom prst="rect">
            <a:avLst/>
          </a:prstGeom>
          <a:noFill/>
        </p:spPr>
        <p:txBody>
          <a:bodyPr wrap="square" rtlCol="0">
            <a:spAutoFit/>
          </a:bodyPr>
          <a:lstStyle/>
          <a:p>
            <a:pPr defTabSz="540000">
              <a:spcAft>
                <a:spcPts val="1500"/>
              </a:spcAft>
              <a:buClr>
                <a:srgbClr val="56A652"/>
              </a:buClr>
              <a:tabLst>
                <a:tab pos="1800000" algn="l"/>
              </a:tabLst>
            </a:pPr>
            <a:r>
              <a:rPr lang="en-US" sz="2200">
                <a:latin typeface="Helvetica" pitchFamily="2" charset="0"/>
              </a:rPr>
              <a:t>Choose an option to suit the patient</a:t>
            </a:r>
          </a:p>
        </p:txBody>
      </p:sp>
      <p:sp>
        <p:nvSpPr>
          <p:cNvPr id="2" name="TextBox 1">
            <a:extLst>
              <a:ext uri="{FF2B5EF4-FFF2-40B4-BE49-F238E27FC236}">
                <a16:creationId xmlns:a16="http://schemas.microsoft.com/office/drawing/2014/main" id="{DB21514F-849B-0064-F28A-A91EEA99EC73}"/>
              </a:ext>
            </a:extLst>
          </p:cNvPr>
          <p:cNvSpPr txBox="1"/>
          <p:nvPr/>
        </p:nvSpPr>
        <p:spPr>
          <a:xfrm>
            <a:off x="6923100" y="5615602"/>
            <a:ext cx="2675939" cy="430887"/>
          </a:xfrm>
          <a:prstGeom prst="rect">
            <a:avLst/>
          </a:prstGeom>
          <a:noFill/>
        </p:spPr>
        <p:txBody>
          <a:bodyPr wrap="square" rtlCol="0">
            <a:spAutoFit/>
          </a:bodyPr>
          <a:lstStyle/>
          <a:p>
            <a:pPr defTabSz="540000">
              <a:spcAft>
                <a:spcPts val="1500"/>
              </a:spcAft>
              <a:buClr>
                <a:srgbClr val="56A652"/>
              </a:buClr>
              <a:tabLst>
                <a:tab pos="1800000" algn="l"/>
              </a:tabLst>
            </a:pPr>
            <a:r>
              <a:rPr lang="en-US" sz="2200" b="1">
                <a:latin typeface="Helvetica" pitchFamily="2" charset="0"/>
              </a:rPr>
              <a:t>Preservative free</a:t>
            </a:r>
          </a:p>
        </p:txBody>
      </p:sp>
      <p:pic>
        <p:nvPicPr>
          <p:cNvPr id="3" name="Picture 2" descr="Icon&#10;&#10;Description automatically generated">
            <a:extLst>
              <a:ext uri="{FF2B5EF4-FFF2-40B4-BE49-F238E27FC236}">
                <a16:creationId xmlns:a16="http://schemas.microsoft.com/office/drawing/2014/main" id="{BC3D0EFF-7698-FEF7-96B2-F1F2553D29AE}"/>
              </a:ext>
            </a:extLst>
          </p:cNvPr>
          <p:cNvPicPr>
            <a:picLocks noChangeAspect="1"/>
          </p:cNvPicPr>
          <p:nvPr/>
        </p:nvPicPr>
        <p:blipFill>
          <a:blip r:embed="rId7" r:link="rId8"/>
          <a:stretch>
            <a:fillRect/>
          </a:stretch>
        </p:blipFill>
        <p:spPr>
          <a:xfrm>
            <a:off x="9994609" y="5526595"/>
            <a:ext cx="724822" cy="724822"/>
          </a:xfrm>
          <a:prstGeom prst="rect">
            <a:avLst/>
          </a:prstGeom>
        </p:spPr>
      </p:pic>
      <p:sp>
        <p:nvSpPr>
          <p:cNvPr id="5" name="Title 4">
            <a:extLst>
              <a:ext uri="{FF2B5EF4-FFF2-40B4-BE49-F238E27FC236}">
                <a16:creationId xmlns:a16="http://schemas.microsoft.com/office/drawing/2014/main" id="{4B7275CA-6852-A9AF-AD5F-E6C7204B0C82}"/>
              </a:ext>
            </a:extLst>
          </p:cNvPr>
          <p:cNvSpPr>
            <a:spLocks noGrp="1"/>
          </p:cNvSpPr>
          <p:nvPr>
            <p:ph type="title"/>
          </p:nvPr>
        </p:nvSpPr>
        <p:spPr/>
        <p:txBody>
          <a:bodyPr>
            <a:normAutofit fontScale="90000"/>
          </a:bodyPr>
          <a:lstStyle/>
          <a:p>
            <a:r>
              <a:rPr lang="en-US" sz="3600"/>
              <a:t>What is so important about CLEANSE?</a:t>
            </a:r>
            <a:br>
              <a:rPr lang="en-US" sz="3600" b="1"/>
            </a:br>
            <a:endParaRPr lang="en-GB"/>
          </a:p>
        </p:txBody>
      </p:sp>
      <p:cxnSp>
        <p:nvCxnSpPr>
          <p:cNvPr id="13" name="Straight Connector 12">
            <a:extLst>
              <a:ext uri="{FF2B5EF4-FFF2-40B4-BE49-F238E27FC236}">
                <a16:creationId xmlns:a16="http://schemas.microsoft.com/office/drawing/2014/main" id="{D15D2773-3475-B2B8-81D6-522D4A12A7EB}"/>
              </a:ext>
            </a:extLst>
          </p:cNvPr>
          <p:cNvCxnSpPr>
            <a:cxnSpLocks/>
          </p:cNvCxnSpPr>
          <p:nvPr/>
        </p:nvCxnSpPr>
        <p:spPr>
          <a:xfrm>
            <a:off x="5744308" y="1811078"/>
            <a:ext cx="0" cy="4230278"/>
          </a:xfrm>
          <a:prstGeom prst="line">
            <a:avLst/>
          </a:prstGeom>
          <a:ln w="635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791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E2C7CF85-DAD6-CF4C-848E-84F521B50123}"/>
              </a:ext>
            </a:extLst>
          </p:cNvPr>
          <p:cNvPicPr>
            <a:picLocks noChangeAspect="1"/>
          </p:cNvPicPr>
          <p:nvPr/>
        </p:nvPicPr>
        <p:blipFill>
          <a:blip r:embed="rId3" r:link="rId4"/>
          <a:stretch>
            <a:fillRect/>
          </a:stretch>
        </p:blipFill>
        <p:spPr>
          <a:xfrm>
            <a:off x="10505085" y="1486873"/>
            <a:ext cx="1265942" cy="1265942"/>
          </a:xfrm>
          <a:prstGeom prst="rect">
            <a:avLst/>
          </a:prstGeom>
        </p:spPr>
      </p:pic>
      <p:sp>
        <p:nvSpPr>
          <p:cNvPr id="8" name="TextBox 7">
            <a:extLst>
              <a:ext uri="{FF2B5EF4-FFF2-40B4-BE49-F238E27FC236}">
                <a16:creationId xmlns:a16="http://schemas.microsoft.com/office/drawing/2014/main" id="{2A082AC8-0674-344D-8BBD-25DCAC7624FC}"/>
              </a:ext>
            </a:extLst>
          </p:cNvPr>
          <p:cNvSpPr txBox="1"/>
          <p:nvPr/>
        </p:nvSpPr>
        <p:spPr>
          <a:xfrm>
            <a:off x="8420970" y="1889012"/>
            <a:ext cx="1810246" cy="461665"/>
          </a:xfrm>
          <a:prstGeom prst="rect">
            <a:avLst/>
          </a:prstGeom>
          <a:solidFill>
            <a:srgbClr val="00B0AE"/>
          </a:solidFill>
        </p:spPr>
        <p:txBody>
          <a:bodyPr wrap="square" rtlCol="0">
            <a:spAutoFit/>
          </a:bodyPr>
          <a:lstStyle/>
          <a:p>
            <a:pPr algn="ctr"/>
            <a:r>
              <a:rPr lang="en-US" sz="2400" b="1">
                <a:solidFill>
                  <a:schemeClr val="bg1"/>
                </a:solidFill>
              </a:rPr>
              <a:t>HYDRATE</a:t>
            </a:r>
            <a:endParaRPr lang="en-US" sz="2400">
              <a:solidFill>
                <a:schemeClr val="bg1"/>
              </a:solidFill>
            </a:endParaRPr>
          </a:p>
        </p:txBody>
      </p:sp>
      <p:sp>
        <p:nvSpPr>
          <p:cNvPr id="9" name="TextBox 8">
            <a:extLst>
              <a:ext uri="{FF2B5EF4-FFF2-40B4-BE49-F238E27FC236}">
                <a16:creationId xmlns:a16="http://schemas.microsoft.com/office/drawing/2014/main" id="{521A7F3A-39FF-3948-8030-3697854360E7}"/>
              </a:ext>
            </a:extLst>
          </p:cNvPr>
          <p:cNvSpPr txBox="1"/>
          <p:nvPr/>
        </p:nvSpPr>
        <p:spPr>
          <a:xfrm>
            <a:off x="540001" y="1904339"/>
            <a:ext cx="5556000" cy="1292662"/>
          </a:xfrm>
          <a:prstGeom prst="rect">
            <a:avLst/>
          </a:prstGeom>
          <a:noFill/>
        </p:spPr>
        <p:txBody>
          <a:bodyPr wrap="square" rtlCol="0">
            <a:spAutoFit/>
          </a:bodyPr>
          <a:lstStyle/>
          <a:p>
            <a:pPr defTabSz="540000">
              <a:spcAft>
                <a:spcPts val="1500"/>
              </a:spcAft>
              <a:buClr>
                <a:srgbClr val="A8387D"/>
              </a:buClr>
              <a:tabLst>
                <a:tab pos="1800000" algn="l"/>
              </a:tabLst>
            </a:pPr>
            <a:r>
              <a:rPr lang="en-US" sz="2600">
                <a:solidFill>
                  <a:schemeClr val="bg1">
                    <a:lumMod val="50000"/>
                  </a:schemeClr>
                </a:solidFill>
              </a:rPr>
              <a:t>Addition of hydration/lubrication </a:t>
            </a:r>
            <a:br>
              <a:rPr lang="en-US" sz="2600">
                <a:solidFill>
                  <a:schemeClr val="bg1">
                    <a:lumMod val="50000"/>
                  </a:schemeClr>
                </a:solidFill>
              </a:rPr>
            </a:br>
            <a:r>
              <a:rPr lang="en-US" sz="2600">
                <a:solidFill>
                  <a:schemeClr val="bg1">
                    <a:lumMod val="50000"/>
                  </a:schemeClr>
                </a:solidFill>
              </a:rPr>
              <a:t>is important to restore the homeostasis to the tear film...</a:t>
            </a:r>
          </a:p>
        </p:txBody>
      </p:sp>
      <p:sp>
        <p:nvSpPr>
          <p:cNvPr id="10" name="TextBox 9">
            <a:extLst>
              <a:ext uri="{FF2B5EF4-FFF2-40B4-BE49-F238E27FC236}">
                <a16:creationId xmlns:a16="http://schemas.microsoft.com/office/drawing/2014/main" id="{C0776B9E-4F60-BA42-BCD7-2FEABB6C42F5}"/>
              </a:ext>
            </a:extLst>
          </p:cNvPr>
          <p:cNvSpPr txBox="1"/>
          <p:nvPr/>
        </p:nvSpPr>
        <p:spPr>
          <a:xfrm>
            <a:off x="8179295" y="2655015"/>
            <a:ext cx="2675939" cy="430887"/>
          </a:xfrm>
          <a:prstGeom prst="rect">
            <a:avLst/>
          </a:prstGeom>
          <a:noFill/>
        </p:spPr>
        <p:txBody>
          <a:bodyPr wrap="square" rtlCol="0">
            <a:spAutoFit/>
          </a:bodyPr>
          <a:lstStyle/>
          <a:p>
            <a:pPr defTabSz="540000">
              <a:spcAft>
                <a:spcPts val="1500"/>
              </a:spcAft>
              <a:buClr>
                <a:srgbClr val="56A652"/>
              </a:buClr>
              <a:tabLst>
                <a:tab pos="1800000" algn="l"/>
              </a:tabLst>
            </a:pPr>
            <a:r>
              <a:rPr lang="en-US" sz="2200" b="1">
                <a:latin typeface="Helvetica" pitchFamily="2" charset="0"/>
              </a:rPr>
              <a:t>Preservative free</a:t>
            </a:r>
          </a:p>
        </p:txBody>
      </p:sp>
      <p:cxnSp>
        <p:nvCxnSpPr>
          <p:cNvPr id="11" name="Straight Connector 10">
            <a:extLst>
              <a:ext uri="{FF2B5EF4-FFF2-40B4-BE49-F238E27FC236}">
                <a16:creationId xmlns:a16="http://schemas.microsoft.com/office/drawing/2014/main" id="{D5015E64-FFC1-6E46-A750-F36ED320AD5D}"/>
              </a:ext>
            </a:extLst>
          </p:cNvPr>
          <p:cNvCxnSpPr>
            <a:cxnSpLocks/>
          </p:cNvCxnSpPr>
          <p:nvPr/>
        </p:nvCxnSpPr>
        <p:spPr>
          <a:xfrm>
            <a:off x="6096000" y="1988925"/>
            <a:ext cx="0" cy="4230278"/>
          </a:xfrm>
          <a:prstGeom prst="line">
            <a:avLst/>
          </a:prstGeom>
          <a:ln w="635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8DAA6308-D739-71B4-3BE8-65F9908FACAA}"/>
              </a:ext>
            </a:extLst>
          </p:cNvPr>
          <p:cNvPicPr>
            <a:picLocks noChangeAspect="1"/>
          </p:cNvPicPr>
          <p:nvPr/>
        </p:nvPicPr>
        <p:blipFill rotWithShape="1">
          <a:blip r:embed="rId5"/>
          <a:srcRect t="11510" b="42724"/>
          <a:stretch/>
        </p:blipFill>
        <p:spPr>
          <a:xfrm>
            <a:off x="1498679" y="3506298"/>
            <a:ext cx="2329157" cy="2307883"/>
          </a:xfrm>
          <a:prstGeom prst="rect">
            <a:avLst/>
          </a:prstGeom>
        </p:spPr>
      </p:pic>
      <p:pic>
        <p:nvPicPr>
          <p:cNvPr id="3" name="Picture 2" descr="Icon&#10;&#10;Description automatically generated">
            <a:extLst>
              <a:ext uri="{FF2B5EF4-FFF2-40B4-BE49-F238E27FC236}">
                <a16:creationId xmlns:a16="http://schemas.microsoft.com/office/drawing/2014/main" id="{E5F5C6FF-7FD1-99AF-28A9-E0D0AB941845}"/>
              </a:ext>
            </a:extLst>
          </p:cNvPr>
          <p:cNvPicPr>
            <a:picLocks noChangeAspect="1"/>
          </p:cNvPicPr>
          <p:nvPr/>
        </p:nvPicPr>
        <p:blipFill>
          <a:blip r:embed="rId6" r:link="rId7"/>
          <a:stretch>
            <a:fillRect/>
          </a:stretch>
        </p:blipFill>
        <p:spPr>
          <a:xfrm>
            <a:off x="8691093" y="3390240"/>
            <a:ext cx="1270000" cy="1270000"/>
          </a:xfrm>
          <a:prstGeom prst="rect">
            <a:avLst/>
          </a:prstGeom>
        </p:spPr>
      </p:pic>
      <p:sp>
        <p:nvSpPr>
          <p:cNvPr id="5" name="Title 4">
            <a:extLst>
              <a:ext uri="{FF2B5EF4-FFF2-40B4-BE49-F238E27FC236}">
                <a16:creationId xmlns:a16="http://schemas.microsoft.com/office/drawing/2014/main" id="{F2C29B70-C01C-DC13-CFC3-78BA7A1DFBB5}"/>
              </a:ext>
            </a:extLst>
          </p:cNvPr>
          <p:cNvSpPr>
            <a:spLocks noGrp="1"/>
          </p:cNvSpPr>
          <p:nvPr>
            <p:ph type="title"/>
          </p:nvPr>
        </p:nvSpPr>
        <p:spPr/>
        <p:txBody>
          <a:bodyPr>
            <a:normAutofit fontScale="90000"/>
          </a:bodyPr>
          <a:lstStyle/>
          <a:p>
            <a:r>
              <a:rPr lang="en-US" sz="3600"/>
              <a:t>What is so important about HYDRATE?</a:t>
            </a:r>
            <a:br>
              <a:rPr lang="en-US" sz="3600" b="1"/>
            </a:br>
            <a:endParaRPr lang="en-GB"/>
          </a:p>
        </p:txBody>
      </p:sp>
    </p:spTree>
    <p:extLst>
      <p:ext uri="{BB962C8B-B14F-4D97-AF65-F5344CB8AC3E}">
        <p14:creationId xmlns:p14="http://schemas.microsoft.com/office/powerpoint/2010/main" val="33118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rtl="0"/>
            <a:r>
              <a:rPr lang="en-GB" dirty="0"/>
              <a:t>QUESTIONS</a:t>
            </a:r>
          </a:p>
        </p:txBody>
      </p:sp>
      <p:sp>
        <p:nvSpPr>
          <p:cNvPr id="5" name="Subtitle 4"/>
          <p:cNvSpPr>
            <a:spLocks noGrp="1"/>
          </p:cNvSpPr>
          <p:nvPr>
            <p:ph type="subTitle" idx="1"/>
          </p:nvPr>
        </p:nvSpPr>
        <p:spPr/>
        <p:txBody>
          <a:bodyPr rtlCol="0"/>
          <a:lstStyle/>
          <a:p>
            <a:pPr rtl="0"/>
            <a:endParaRPr lang="en-GB"/>
          </a:p>
        </p:txBody>
      </p:sp>
    </p:spTree>
    <p:extLst>
      <p:ext uri="{BB962C8B-B14F-4D97-AF65-F5344CB8AC3E}">
        <p14:creationId xmlns:p14="http://schemas.microsoft.com/office/powerpoint/2010/main" val="25781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6266-C981-F0F5-4C3A-F1C43D404655}"/>
              </a:ext>
            </a:extLst>
          </p:cNvPr>
          <p:cNvSpPr>
            <a:spLocks noGrp="1"/>
          </p:cNvSpPr>
          <p:nvPr>
            <p:ph type="title"/>
          </p:nvPr>
        </p:nvSpPr>
        <p:spPr/>
        <p:txBody>
          <a:bodyPr>
            <a:normAutofit fontScale="90000"/>
          </a:bodyPr>
          <a:lstStyle/>
          <a:p>
            <a:pPr>
              <a:lnSpc>
                <a:spcPct val="100000"/>
              </a:lnSpc>
            </a:pPr>
            <a:r>
              <a:rPr lang="en-GB" sz="4000"/>
              <a:t>Let’s go to back to the beginning: Anterior eye</a:t>
            </a:r>
            <a:r>
              <a:rPr lang="en-GB">
                <a:solidFill>
                  <a:schemeClr val="tx1"/>
                </a:solidFill>
                <a:latin typeface="Helvetica Neue" panose="02000503000000020004"/>
              </a:rPr>
              <a:t>	</a:t>
            </a:r>
          </a:p>
        </p:txBody>
      </p:sp>
      <p:sp>
        <p:nvSpPr>
          <p:cNvPr id="3" name="Text Placeholder 2">
            <a:extLst>
              <a:ext uri="{FF2B5EF4-FFF2-40B4-BE49-F238E27FC236}">
                <a16:creationId xmlns:a16="http://schemas.microsoft.com/office/drawing/2014/main" id="{272E762B-E8E8-04FB-057E-72E537BD70B2}"/>
              </a:ext>
            </a:extLst>
          </p:cNvPr>
          <p:cNvSpPr>
            <a:spLocks noGrp="1"/>
          </p:cNvSpPr>
          <p:nvPr>
            <p:ph idx="1"/>
          </p:nvPr>
        </p:nvSpPr>
        <p:spPr>
          <a:xfrm>
            <a:off x="262464" y="1644242"/>
            <a:ext cx="6482149" cy="4340505"/>
          </a:xfrm>
        </p:spPr>
        <p:txBody>
          <a:bodyPr>
            <a:normAutofit/>
          </a:bodyPr>
          <a:lstStyle/>
          <a:p>
            <a:pPr marL="457200" indent="-457200">
              <a:buFont typeface="Arial" panose="020B0604020202020204" pitchFamily="34" charset="0"/>
              <a:buChar char="•"/>
            </a:pPr>
            <a:r>
              <a:rPr lang="en-GB" sz="2500">
                <a:solidFill>
                  <a:schemeClr val="bg1">
                    <a:lumMod val="50000"/>
                  </a:schemeClr>
                </a:solidFill>
              </a:rPr>
              <a:t>The cornea is the most fragile external structure of the body¹. </a:t>
            </a:r>
          </a:p>
          <a:p>
            <a:pPr marL="457200" indent="-457200">
              <a:buFont typeface="Arial" panose="020B0604020202020204" pitchFamily="34" charset="0"/>
              <a:buChar char="•"/>
            </a:pPr>
            <a:r>
              <a:rPr lang="en-GB" sz="2500">
                <a:solidFill>
                  <a:schemeClr val="bg1">
                    <a:lumMod val="50000"/>
                  </a:schemeClr>
                </a:solidFill>
              </a:rPr>
              <a:t>Healthy eyelid contains a lamellar structure with fine skin with conjunctiva on the inner surface¹.</a:t>
            </a:r>
          </a:p>
          <a:p>
            <a:pPr marL="457200" indent="-457200">
              <a:buFont typeface="Arial" panose="020B0604020202020204" pitchFamily="34" charset="0"/>
              <a:buChar char="•"/>
            </a:pPr>
            <a:r>
              <a:rPr lang="en-GB" sz="2500">
                <a:solidFill>
                  <a:schemeClr val="bg1">
                    <a:lumMod val="50000"/>
                  </a:schemeClr>
                </a:solidFill>
              </a:rPr>
              <a:t>Tear film forms a highly important layer between eyelid and surface of eye. </a:t>
            </a:r>
          </a:p>
          <a:p>
            <a:pPr marL="285750" indent="-285750">
              <a:buFontTx/>
              <a:buChar char="-"/>
            </a:pPr>
            <a:endParaRPr lang="en-GB" sz="2500">
              <a:solidFill>
                <a:schemeClr val="bg1">
                  <a:lumMod val="50000"/>
                </a:schemeClr>
              </a:solidFill>
            </a:endParaRPr>
          </a:p>
        </p:txBody>
      </p:sp>
      <p:sp>
        <p:nvSpPr>
          <p:cNvPr id="4" name="Text Placeholder 3">
            <a:extLst>
              <a:ext uri="{FF2B5EF4-FFF2-40B4-BE49-F238E27FC236}">
                <a16:creationId xmlns:a16="http://schemas.microsoft.com/office/drawing/2014/main" id="{2DA6DB82-E9D9-71B0-E316-88550ACF4C83}"/>
              </a:ext>
            </a:extLst>
          </p:cNvPr>
          <p:cNvSpPr>
            <a:spLocks noGrp="1"/>
          </p:cNvSpPr>
          <p:nvPr>
            <p:ph type="body" sz="quarter" idx="4294967295"/>
          </p:nvPr>
        </p:nvSpPr>
        <p:spPr>
          <a:xfrm>
            <a:off x="7377991" y="5257559"/>
            <a:ext cx="3361957" cy="382587"/>
          </a:xfrm>
          <a:solidFill>
            <a:schemeClr val="bg1"/>
          </a:solidFill>
        </p:spPr>
        <p:txBody>
          <a:bodyPr>
            <a:normAutofit/>
          </a:bodyPr>
          <a:lstStyle/>
          <a:p>
            <a:pPr marL="0" indent="0">
              <a:buNone/>
            </a:pPr>
            <a:r>
              <a:rPr lang="en-GB" sz="1600">
                <a:solidFill>
                  <a:schemeClr val="tx1"/>
                </a:solidFill>
                <a:latin typeface="Helvetica Neue" panose="02000503000000020004"/>
              </a:rPr>
              <a:t>Eyelids protecting corneal surface</a:t>
            </a:r>
          </a:p>
        </p:txBody>
      </p:sp>
      <p:sp>
        <p:nvSpPr>
          <p:cNvPr id="6" name="TextBox 5">
            <a:extLst>
              <a:ext uri="{FF2B5EF4-FFF2-40B4-BE49-F238E27FC236}">
                <a16:creationId xmlns:a16="http://schemas.microsoft.com/office/drawing/2014/main" id="{72D506BB-2053-A0E1-FF0D-BEA124D10441}"/>
              </a:ext>
            </a:extLst>
          </p:cNvPr>
          <p:cNvSpPr txBox="1"/>
          <p:nvPr/>
        </p:nvSpPr>
        <p:spPr>
          <a:xfrm>
            <a:off x="179220" y="6171920"/>
            <a:ext cx="11150571" cy="2308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en-GB" sz="900">
                <a:solidFill>
                  <a:schemeClr val="bg1">
                    <a:lumMod val="50000"/>
                  </a:schemeClr>
                </a:solidFill>
              </a:rPr>
              <a:t>1. Benitez-del-Castillo, J.M., 2012. How to promote and preserve eyelid health. </a:t>
            </a:r>
            <a:r>
              <a:rPr lang="en-GB" sz="900" i="1">
                <a:solidFill>
                  <a:schemeClr val="bg1">
                    <a:lumMod val="50000"/>
                  </a:schemeClr>
                </a:solidFill>
              </a:rPr>
              <a:t>Clinical Ophthalmology</a:t>
            </a:r>
            <a:r>
              <a:rPr lang="en-GB" sz="900">
                <a:solidFill>
                  <a:schemeClr val="bg1">
                    <a:lumMod val="50000"/>
                  </a:schemeClr>
                </a:solidFill>
              </a:rPr>
              <a:t>, pp.1689-1698.</a:t>
            </a:r>
          </a:p>
        </p:txBody>
      </p:sp>
      <p:pic>
        <p:nvPicPr>
          <p:cNvPr id="8" name="Picture 7">
            <a:extLst>
              <a:ext uri="{FF2B5EF4-FFF2-40B4-BE49-F238E27FC236}">
                <a16:creationId xmlns:a16="http://schemas.microsoft.com/office/drawing/2014/main" id="{47E2FAD3-D74D-BDE3-3615-3C1BAE6778A2}"/>
              </a:ext>
            </a:extLst>
          </p:cNvPr>
          <p:cNvPicPr>
            <a:picLocks noChangeAspect="1"/>
          </p:cNvPicPr>
          <p:nvPr/>
        </p:nvPicPr>
        <p:blipFill rotWithShape="1">
          <a:blip r:embed="rId3"/>
          <a:srcRect l="1" r="-268" b="8987"/>
          <a:stretch/>
        </p:blipFill>
        <p:spPr>
          <a:xfrm>
            <a:off x="7568751" y="1525857"/>
            <a:ext cx="3090092" cy="3598357"/>
          </a:xfrm>
          <a:prstGeom prst="rect">
            <a:avLst/>
          </a:prstGeom>
        </p:spPr>
      </p:pic>
    </p:spTree>
    <p:extLst>
      <p:ext uri="{BB962C8B-B14F-4D97-AF65-F5344CB8AC3E}">
        <p14:creationId xmlns:p14="http://schemas.microsoft.com/office/powerpoint/2010/main" val="279739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15DD-011A-FD36-52AD-4045E08B7CEB}"/>
              </a:ext>
            </a:extLst>
          </p:cNvPr>
          <p:cNvSpPr>
            <a:spLocks noGrp="1"/>
          </p:cNvSpPr>
          <p:nvPr>
            <p:ph type="title"/>
          </p:nvPr>
        </p:nvSpPr>
        <p:spPr/>
        <p:txBody>
          <a:bodyPr>
            <a:normAutofit/>
          </a:bodyPr>
          <a:lstStyle/>
          <a:p>
            <a:r>
              <a:rPr lang="en-GB" sz="4000"/>
              <a:t>What’s behind the lids? The tear film¹</a:t>
            </a:r>
          </a:p>
        </p:txBody>
      </p:sp>
      <p:sp>
        <p:nvSpPr>
          <p:cNvPr id="3" name="Text Placeholder 2">
            <a:extLst>
              <a:ext uri="{FF2B5EF4-FFF2-40B4-BE49-F238E27FC236}">
                <a16:creationId xmlns:a16="http://schemas.microsoft.com/office/drawing/2014/main" id="{5C71BDBA-ED8D-FBA4-4F89-226E149B1FB4}"/>
              </a:ext>
            </a:extLst>
          </p:cNvPr>
          <p:cNvSpPr>
            <a:spLocks noGrp="1"/>
          </p:cNvSpPr>
          <p:nvPr>
            <p:ph idx="1"/>
          </p:nvPr>
        </p:nvSpPr>
        <p:spPr>
          <a:xfrm>
            <a:off x="262464" y="1644242"/>
            <a:ext cx="5781210" cy="4340505"/>
          </a:xfrm>
        </p:spPr>
        <p:txBody>
          <a:bodyPr>
            <a:normAutofit/>
          </a:bodyPr>
          <a:lstStyle/>
          <a:p>
            <a:r>
              <a:rPr lang="en-GB" sz="2400">
                <a:solidFill>
                  <a:schemeClr val="bg1">
                    <a:lumMod val="50000"/>
                  </a:schemeClr>
                </a:solidFill>
                <a:cs typeface="Helvetica" panose="020B0604020202020204" pitchFamily="34" charset="0"/>
              </a:rPr>
              <a:t>Older research suggests a three distinct layer tear film: lipid layer, aqueous layer, mucin layer. </a:t>
            </a:r>
          </a:p>
          <a:p>
            <a:pPr marL="0" indent="0">
              <a:buNone/>
            </a:pPr>
            <a:endParaRPr lang="en-GB" sz="2400">
              <a:solidFill>
                <a:schemeClr val="bg1">
                  <a:lumMod val="50000"/>
                </a:schemeClr>
              </a:solidFill>
              <a:cs typeface="Helvetica" panose="020B0604020202020204" pitchFamily="34" charset="0"/>
            </a:endParaRPr>
          </a:p>
          <a:p>
            <a:r>
              <a:rPr lang="en-GB" sz="2400">
                <a:solidFill>
                  <a:schemeClr val="bg1">
                    <a:lumMod val="50000"/>
                  </a:schemeClr>
                </a:solidFill>
                <a:cs typeface="Helvetica" panose="020B0604020202020204" pitchFamily="34" charset="0"/>
              </a:rPr>
              <a:t>New research now suggest two layers - the lipid layer overlying the mucoaqueous layer. </a:t>
            </a:r>
          </a:p>
          <a:p>
            <a:pPr marL="285750" indent="-285750">
              <a:buFont typeface="Wingdings" panose="05000000000000000000" pitchFamily="2" charset="2"/>
              <a:buChar char="§"/>
            </a:pPr>
            <a:endParaRPr lang="en-GB" sz="2400">
              <a:solidFill>
                <a:schemeClr val="bg1">
                  <a:lumMod val="50000"/>
                </a:schemeClr>
              </a:solidFill>
            </a:endParaRPr>
          </a:p>
          <a:p>
            <a:endParaRPr lang="en-GB" sz="2400">
              <a:solidFill>
                <a:schemeClr val="bg1">
                  <a:lumMod val="50000"/>
                </a:schemeClr>
              </a:solidFill>
            </a:endParaRPr>
          </a:p>
        </p:txBody>
      </p:sp>
      <p:pic>
        <p:nvPicPr>
          <p:cNvPr id="8" name="Picture 2" descr="eyes blinking GIF">
            <a:extLst>
              <a:ext uri="{FF2B5EF4-FFF2-40B4-BE49-F238E27FC236}">
                <a16:creationId xmlns:a16="http://schemas.microsoft.com/office/drawing/2014/main" id="{DAB25172-B045-36B4-1221-CB1C214938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3134" y="1469913"/>
            <a:ext cx="2832459" cy="1756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742925E-5C3D-8DFF-5CC8-C07AE20A2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898" y="3281519"/>
            <a:ext cx="4413938" cy="23134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A9169F-C45C-3810-34B8-9C3E1D0BD7DA}"/>
              </a:ext>
            </a:extLst>
          </p:cNvPr>
          <p:cNvSpPr txBox="1"/>
          <p:nvPr/>
        </p:nvSpPr>
        <p:spPr>
          <a:xfrm>
            <a:off x="7530591" y="5639828"/>
            <a:ext cx="4430341" cy="2308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en-GB" sz="900">
                <a:solidFill>
                  <a:srgbClr val="222222"/>
                </a:solidFill>
                <a:latin typeface="Arial" panose="020B0604020202020204" pitchFamily="34" charset="0"/>
              </a:rPr>
              <a:t>Adapted from </a:t>
            </a:r>
            <a:r>
              <a:rPr lang="en-GB" sz="900" err="1">
                <a:solidFill>
                  <a:srgbClr val="222222"/>
                </a:solidFill>
                <a:latin typeface="Arial" panose="020B0604020202020204" pitchFamily="34" charset="0"/>
              </a:rPr>
              <a:t>Magno</a:t>
            </a:r>
            <a:r>
              <a:rPr lang="en-GB" sz="900">
                <a:solidFill>
                  <a:srgbClr val="222222"/>
                </a:solidFill>
                <a:latin typeface="Arial" panose="020B0604020202020204" pitchFamily="34" charset="0"/>
              </a:rPr>
              <a:t> et al., 2022</a:t>
            </a:r>
            <a:r>
              <a:rPr lang="en-GB" sz="900" baseline="30000">
                <a:solidFill>
                  <a:srgbClr val="222222"/>
                </a:solidFill>
                <a:latin typeface="Arial" panose="020B0604020202020204" pitchFamily="34" charset="0"/>
              </a:rPr>
              <a:t>2</a:t>
            </a:r>
          </a:p>
        </p:txBody>
      </p:sp>
      <p:sp>
        <p:nvSpPr>
          <p:cNvPr id="7" name="TextBox 6">
            <a:extLst>
              <a:ext uri="{FF2B5EF4-FFF2-40B4-BE49-F238E27FC236}">
                <a16:creationId xmlns:a16="http://schemas.microsoft.com/office/drawing/2014/main" id="{7BBBA89A-9F63-A6EE-7DE5-5428A08AB750}"/>
              </a:ext>
            </a:extLst>
          </p:cNvPr>
          <p:cNvSpPr txBox="1"/>
          <p:nvPr/>
        </p:nvSpPr>
        <p:spPr>
          <a:xfrm>
            <a:off x="91746" y="6029641"/>
            <a:ext cx="11903856" cy="754053"/>
          </a:xfrm>
          <a:prstGeom prst="rect">
            <a:avLst/>
          </a:prstGeom>
          <a:noFill/>
        </p:spPr>
        <p:txBody>
          <a:bodyPr wrap="square">
            <a:spAutoFit/>
          </a:bodyPr>
          <a:lstStyle/>
          <a:p>
            <a:r>
              <a:rPr lang="en-GB" sz="900">
                <a:solidFill>
                  <a:schemeClr val="bg1">
                    <a:lumMod val="50000"/>
                  </a:schemeClr>
                </a:solidFill>
              </a:rPr>
              <a:t>1. Nelson JD, Craig JP, EK </a:t>
            </a:r>
            <a:r>
              <a:rPr lang="en-GB" sz="900" err="1">
                <a:solidFill>
                  <a:schemeClr val="bg1">
                    <a:lumMod val="50000"/>
                  </a:schemeClr>
                </a:solidFill>
              </a:rPr>
              <a:t>Akpek</a:t>
            </a:r>
            <a:r>
              <a:rPr lang="en-GB" sz="900">
                <a:solidFill>
                  <a:schemeClr val="bg1">
                    <a:lumMod val="50000"/>
                  </a:schemeClr>
                </a:solidFill>
              </a:rPr>
              <a:t>, et al. TFOS DEWS II introduction. </a:t>
            </a:r>
            <a:r>
              <a:rPr lang="en-GB" sz="900" i="1" err="1">
                <a:solidFill>
                  <a:schemeClr val="bg1">
                    <a:lumMod val="50000"/>
                  </a:schemeClr>
                </a:solidFill>
              </a:rPr>
              <a:t>Ocul</a:t>
            </a:r>
            <a:r>
              <a:rPr lang="en-GB" sz="900" i="1">
                <a:solidFill>
                  <a:schemeClr val="bg1">
                    <a:lumMod val="50000"/>
                  </a:schemeClr>
                </a:solidFill>
              </a:rPr>
              <a:t> Surf</a:t>
            </a:r>
            <a:r>
              <a:rPr lang="en-GB" sz="900">
                <a:solidFill>
                  <a:schemeClr val="bg1">
                    <a:lumMod val="50000"/>
                  </a:schemeClr>
                </a:solidFill>
              </a:rPr>
              <a:t>. 2017;15(3):269-75.</a:t>
            </a:r>
          </a:p>
          <a:p>
            <a:r>
              <a:rPr lang="en-GB" sz="900">
                <a:solidFill>
                  <a:schemeClr val="bg1">
                    <a:lumMod val="50000"/>
                  </a:schemeClr>
                </a:solidFill>
              </a:rPr>
              <a:t>2. </a:t>
            </a:r>
            <a:r>
              <a:rPr lang="en-GB" sz="900" err="1">
                <a:solidFill>
                  <a:schemeClr val="bg1">
                    <a:lumMod val="50000"/>
                  </a:schemeClr>
                </a:solidFill>
              </a:rPr>
              <a:t>Magno</a:t>
            </a:r>
            <a:r>
              <a:rPr lang="en-GB" sz="900">
                <a:solidFill>
                  <a:schemeClr val="bg1">
                    <a:lumMod val="50000"/>
                  </a:schemeClr>
                </a:solidFill>
              </a:rPr>
              <a:t>, M.S., Olafsson, J., </a:t>
            </a:r>
            <a:r>
              <a:rPr lang="en-GB" sz="900" err="1">
                <a:solidFill>
                  <a:schemeClr val="bg1">
                    <a:lumMod val="50000"/>
                  </a:schemeClr>
                </a:solidFill>
              </a:rPr>
              <a:t>Beining</a:t>
            </a:r>
            <a:r>
              <a:rPr lang="en-GB" sz="900">
                <a:solidFill>
                  <a:schemeClr val="bg1">
                    <a:lumMod val="50000"/>
                  </a:schemeClr>
                </a:solidFill>
              </a:rPr>
              <a:t>, M., </a:t>
            </a:r>
            <a:r>
              <a:rPr lang="en-GB" sz="900" err="1">
                <a:solidFill>
                  <a:schemeClr val="bg1">
                    <a:lumMod val="50000"/>
                  </a:schemeClr>
                </a:solidFill>
              </a:rPr>
              <a:t>Moschowits</a:t>
            </a:r>
            <a:r>
              <a:rPr lang="en-GB" sz="900">
                <a:solidFill>
                  <a:schemeClr val="bg1">
                    <a:lumMod val="50000"/>
                  </a:schemeClr>
                </a:solidFill>
              </a:rPr>
              <a:t>, E., </a:t>
            </a:r>
            <a:r>
              <a:rPr lang="en-GB" sz="900" err="1">
                <a:solidFill>
                  <a:schemeClr val="bg1">
                    <a:lumMod val="50000"/>
                  </a:schemeClr>
                </a:solidFill>
              </a:rPr>
              <a:t>Lagali</a:t>
            </a:r>
            <a:r>
              <a:rPr lang="en-GB" sz="900">
                <a:solidFill>
                  <a:schemeClr val="bg1">
                    <a:lumMod val="50000"/>
                  </a:schemeClr>
                </a:solidFill>
              </a:rPr>
              <a:t>, N., Wolffsohn, J.S., Craig, J.P., </a:t>
            </a:r>
            <a:r>
              <a:rPr lang="en-GB" sz="900" err="1">
                <a:solidFill>
                  <a:schemeClr val="bg1">
                    <a:lumMod val="50000"/>
                  </a:schemeClr>
                </a:solidFill>
              </a:rPr>
              <a:t>Vehof</a:t>
            </a:r>
            <a:r>
              <a:rPr lang="en-GB" sz="900">
                <a:solidFill>
                  <a:schemeClr val="bg1">
                    <a:lumMod val="50000"/>
                  </a:schemeClr>
                </a:solidFill>
              </a:rPr>
              <a:t>, J., </a:t>
            </a:r>
            <a:r>
              <a:rPr lang="en-GB" sz="900" err="1">
                <a:solidFill>
                  <a:schemeClr val="bg1">
                    <a:lumMod val="50000"/>
                  </a:schemeClr>
                </a:solidFill>
              </a:rPr>
              <a:t>Dartt</a:t>
            </a:r>
            <a:r>
              <a:rPr lang="en-GB" sz="900">
                <a:solidFill>
                  <a:schemeClr val="bg1">
                    <a:lumMod val="50000"/>
                  </a:schemeClr>
                </a:solidFill>
              </a:rPr>
              <a:t>, D.A. and </a:t>
            </a:r>
            <a:r>
              <a:rPr lang="en-GB" sz="900" err="1">
                <a:solidFill>
                  <a:schemeClr val="bg1">
                    <a:lumMod val="50000"/>
                  </a:schemeClr>
                </a:solidFill>
              </a:rPr>
              <a:t>Utheim</a:t>
            </a:r>
            <a:r>
              <a:rPr lang="en-GB" sz="900">
                <a:solidFill>
                  <a:schemeClr val="bg1">
                    <a:lumMod val="50000"/>
                  </a:schemeClr>
                </a:solidFill>
              </a:rPr>
              <a:t>, T.P., 2022. Hot towels: The bedrock of Meibomian gland dysfunction treatment–A review. </a:t>
            </a:r>
            <a:r>
              <a:rPr lang="en-GB" sz="900" i="1">
                <a:solidFill>
                  <a:schemeClr val="bg1">
                    <a:lumMod val="50000"/>
                  </a:schemeClr>
                </a:solidFill>
              </a:rPr>
              <a:t>Contact Lens and Anterior Eye</a:t>
            </a:r>
            <a:r>
              <a:rPr lang="en-GB" sz="900">
                <a:solidFill>
                  <a:schemeClr val="bg1">
                    <a:lumMod val="50000"/>
                  </a:schemeClr>
                </a:solidFill>
              </a:rPr>
              <a:t>, p.101775.</a:t>
            </a:r>
          </a:p>
          <a:p>
            <a:endParaRPr lang="en-GB" sz="1600" b="1">
              <a:solidFill>
                <a:schemeClr val="bg1">
                  <a:lumMod val="50000"/>
                </a:schemeClr>
              </a:solidFill>
            </a:endParaRPr>
          </a:p>
        </p:txBody>
      </p:sp>
    </p:spTree>
    <p:extLst>
      <p:ext uri="{BB962C8B-B14F-4D97-AF65-F5344CB8AC3E}">
        <p14:creationId xmlns:p14="http://schemas.microsoft.com/office/powerpoint/2010/main" val="177381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7D56-5A81-CEEC-635A-D97FC9A1882D}"/>
              </a:ext>
            </a:extLst>
          </p:cNvPr>
          <p:cNvSpPr>
            <a:spLocks noGrp="1"/>
          </p:cNvSpPr>
          <p:nvPr>
            <p:ph type="title"/>
          </p:nvPr>
        </p:nvSpPr>
        <p:spPr/>
        <p:txBody>
          <a:bodyPr>
            <a:normAutofit/>
          </a:bodyPr>
          <a:lstStyle/>
          <a:p>
            <a:r>
              <a:rPr lang="en-GB" sz="4000"/>
              <a:t>What is the function of the tear film?¹</a:t>
            </a:r>
          </a:p>
        </p:txBody>
      </p:sp>
      <p:sp>
        <p:nvSpPr>
          <p:cNvPr id="3" name="Text Placeholder 2">
            <a:extLst>
              <a:ext uri="{FF2B5EF4-FFF2-40B4-BE49-F238E27FC236}">
                <a16:creationId xmlns:a16="http://schemas.microsoft.com/office/drawing/2014/main" id="{E6407361-3699-6F4D-B0B6-75D44D99EDE1}"/>
              </a:ext>
            </a:extLst>
          </p:cNvPr>
          <p:cNvSpPr>
            <a:spLocks noGrp="1"/>
          </p:cNvSpPr>
          <p:nvPr>
            <p:ph idx="1"/>
          </p:nvPr>
        </p:nvSpPr>
        <p:spPr>
          <a:xfrm>
            <a:off x="262464" y="1644242"/>
            <a:ext cx="7143171" cy="4340505"/>
          </a:xfrm>
        </p:spPr>
        <p:txBody>
          <a:bodyPr>
            <a:normAutofit/>
          </a:bodyPr>
          <a:lstStyle/>
          <a:p>
            <a:pPr marL="371475" indent="-371475">
              <a:buAutoNum type="arabicPeriod"/>
            </a:pPr>
            <a:r>
              <a:rPr lang="en-GB">
                <a:solidFill>
                  <a:schemeClr val="bg1">
                    <a:lumMod val="50000"/>
                  </a:schemeClr>
                </a:solidFill>
              </a:rPr>
              <a:t>Smooth surface for refraction of light</a:t>
            </a:r>
          </a:p>
          <a:p>
            <a:pPr marL="371475" indent="-371475">
              <a:buAutoNum type="arabicPeriod"/>
            </a:pPr>
            <a:r>
              <a:rPr lang="en-GB">
                <a:solidFill>
                  <a:schemeClr val="bg1">
                    <a:lumMod val="50000"/>
                  </a:schemeClr>
                </a:solidFill>
              </a:rPr>
              <a:t>Lubrication of the ocular surface</a:t>
            </a:r>
          </a:p>
          <a:p>
            <a:pPr marL="371475" indent="-371475">
              <a:buAutoNum type="arabicPeriod"/>
            </a:pPr>
            <a:r>
              <a:rPr lang="en-GB">
                <a:solidFill>
                  <a:schemeClr val="bg1">
                    <a:lumMod val="50000"/>
                  </a:schemeClr>
                </a:solidFill>
              </a:rPr>
              <a:t>Supplying the avascular cornea with nutrients</a:t>
            </a:r>
          </a:p>
          <a:p>
            <a:pPr marL="371475" indent="-371475">
              <a:buAutoNum type="arabicPeriod"/>
            </a:pPr>
            <a:r>
              <a:rPr lang="en-GB">
                <a:solidFill>
                  <a:schemeClr val="bg1">
                    <a:lumMod val="50000"/>
                  </a:schemeClr>
                </a:solidFill>
              </a:rPr>
              <a:t>Removing foreign materials from the cornea and conjunctiva</a:t>
            </a:r>
          </a:p>
          <a:p>
            <a:pPr marL="371475" indent="-371475">
              <a:buAutoNum type="arabicPeriod"/>
            </a:pPr>
            <a:r>
              <a:rPr lang="en-GB">
                <a:solidFill>
                  <a:schemeClr val="bg1">
                    <a:lumMod val="50000"/>
                  </a:schemeClr>
                </a:solidFill>
              </a:rPr>
              <a:t>Protecting the eye from pathogens</a:t>
            </a:r>
          </a:p>
        </p:txBody>
      </p:sp>
      <p:sp>
        <p:nvSpPr>
          <p:cNvPr id="5" name="TextBox 4">
            <a:extLst>
              <a:ext uri="{FF2B5EF4-FFF2-40B4-BE49-F238E27FC236}">
                <a16:creationId xmlns:a16="http://schemas.microsoft.com/office/drawing/2014/main" id="{464FA319-A03B-91D1-BA7A-CD3EC0E21D33}"/>
              </a:ext>
            </a:extLst>
          </p:cNvPr>
          <p:cNvSpPr txBox="1"/>
          <p:nvPr/>
        </p:nvSpPr>
        <p:spPr>
          <a:xfrm>
            <a:off x="169584" y="6233476"/>
            <a:ext cx="12422676" cy="230832"/>
          </a:xfrm>
          <a:prstGeom prst="rect">
            <a:avLst/>
          </a:prstGeom>
          <a:noFill/>
        </p:spPr>
        <p:txBody>
          <a:bodyPr wrap="square">
            <a:spAutoFit/>
          </a:bodyPr>
          <a:lstStyle/>
          <a:p>
            <a:pPr marL="457200" indent="-457200"/>
            <a:r>
              <a:rPr lang="en-GB" sz="900"/>
              <a:t>1. Rojas, B.R., OD (2023) Understanding the tear film. https://www.reviewofcontactlenses.com/article/understanding-the-tear-film</a:t>
            </a:r>
          </a:p>
        </p:txBody>
      </p:sp>
    </p:spTree>
    <p:extLst>
      <p:ext uri="{BB962C8B-B14F-4D97-AF65-F5344CB8AC3E}">
        <p14:creationId xmlns:p14="http://schemas.microsoft.com/office/powerpoint/2010/main" val="29471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F22E-FCFD-1795-4D49-B13ABE785563}"/>
              </a:ext>
            </a:extLst>
          </p:cNvPr>
          <p:cNvSpPr>
            <a:spLocks noGrp="1"/>
          </p:cNvSpPr>
          <p:nvPr>
            <p:ph type="title"/>
          </p:nvPr>
        </p:nvSpPr>
        <p:spPr/>
        <p:txBody>
          <a:bodyPr>
            <a:normAutofit/>
          </a:bodyPr>
          <a:lstStyle/>
          <a:p>
            <a:r>
              <a:rPr lang="en-GB" sz="4000"/>
              <a:t>Blepharitis – what is it?</a:t>
            </a:r>
            <a:r>
              <a:rPr lang="en-GB" sz="4000" baseline="30000"/>
              <a:t>1</a:t>
            </a:r>
          </a:p>
        </p:txBody>
      </p:sp>
      <p:sp>
        <p:nvSpPr>
          <p:cNvPr id="3" name="Text Placeholder 2">
            <a:extLst>
              <a:ext uri="{FF2B5EF4-FFF2-40B4-BE49-F238E27FC236}">
                <a16:creationId xmlns:a16="http://schemas.microsoft.com/office/drawing/2014/main" id="{A1CD647F-DB05-0381-5156-EA59B51808DE}"/>
              </a:ext>
            </a:extLst>
          </p:cNvPr>
          <p:cNvSpPr>
            <a:spLocks noGrp="1"/>
          </p:cNvSpPr>
          <p:nvPr>
            <p:ph idx="1"/>
          </p:nvPr>
        </p:nvSpPr>
        <p:spPr>
          <a:xfrm>
            <a:off x="262464" y="1644242"/>
            <a:ext cx="7319017" cy="4340505"/>
          </a:xfrm>
        </p:spPr>
        <p:txBody>
          <a:bodyPr/>
          <a:lstStyle/>
          <a:p>
            <a:pPr marL="457200" indent="-457200">
              <a:buFont typeface="Arial" panose="020B0604020202020204" pitchFamily="34" charset="0"/>
              <a:buChar char="•"/>
            </a:pPr>
            <a:r>
              <a:rPr lang="en-GB" sz="2700">
                <a:solidFill>
                  <a:schemeClr val="bg1">
                    <a:lumMod val="50000"/>
                  </a:schemeClr>
                </a:solidFill>
              </a:rPr>
              <a:t>Blepharitis is characterised by an inflammation of the eyelid margins</a:t>
            </a:r>
          </a:p>
          <a:p>
            <a:pPr marL="457200" indent="-457200">
              <a:buFont typeface="Arial" panose="020B0604020202020204" pitchFamily="34" charset="0"/>
              <a:buChar char="•"/>
            </a:pPr>
            <a:r>
              <a:rPr lang="en-GB" sz="2700">
                <a:solidFill>
                  <a:schemeClr val="bg1">
                    <a:lumMod val="50000"/>
                  </a:schemeClr>
                </a:solidFill>
              </a:rPr>
              <a:t>Blepharitis is chronic; therefore, patients need to maintain good hygiene to prevent reoccurrences</a:t>
            </a:r>
          </a:p>
          <a:p>
            <a:pPr marL="457200" indent="-457200">
              <a:buFont typeface="Arial" panose="020B0604020202020204" pitchFamily="34" charset="0"/>
              <a:buChar char="•"/>
            </a:pPr>
            <a:r>
              <a:rPr lang="en-GB" sz="2700">
                <a:solidFill>
                  <a:schemeClr val="bg1">
                    <a:lumMod val="50000"/>
                  </a:schemeClr>
                </a:solidFill>
              </a:rPr>
              <a:t>It usually presents with recurrent symptoms that may vary over time and involve both eyes</a:t>
            </a:r>
          </a:p>
        </p:txBody>
      </p:sp>
      <p:pic>
        <p:nvPicPr>
          <p:cNvPr id="5" name="Picture 4">
            <a:extLst>
              <a:ext uri="{FF2B5EF4-FFF2-40B4-BE49-F238E27FC236}">
                <a16:creationId xmlns:a16="http://schemas.microsoft.com/office/drawing/2014/main" id="{877E05BD-271C-D348-2B3F-C257343614A3}"/>
              </a:ext>
            </a:extLst>
          </p:cNvPr>
          <p:cNvPicPr>
            <a:picLocks noChangeAspect="1"/>
          </p:cNvPicPr>
          <p:nvPr/>
        </p:nvPicPr>
        <p:blipFill rotWithShape="1">
          <a:blip r:embed="rId3"/>
          <a:srcRect l="6143" t="5848" r="2865" b="7069"/>
          <a:stretch/>
        </p:blipFill>
        <p:spPr>
          <a:xfrm>
            <a:off x="8160333" y="3309030"/>
            <a:ext cx="3546606" cy="1599589"/>
          </a:xfrm>
          <a:prstGeom prst="rect">
            <a:avLst/>
          </a:prstGeom>
        </p:spPr>
      </p:pic>
      <p:pic>
        <p:nvPicPr>
          <p:cNvPr id="6" name="Picture 5">
            <a:extLst>
              <a:ext uri="{FF2B5EF4-FFF2-40B4-BE49-F238E27FC236}">
                <a16:creationId xmlns:a16="http://schemas.microsoft.com/office/drawing/2014/main" id="{4F3E2ABD-0B3E-0E8F-248D-687C8C167472}"/>
              </a:ext>
            </a:extLst>
          </p:cNvPr>
          <p:cNvPicPr>
            <a:picLocks noChangeAspect="1"/>
          </p:cNvPicPr>
          <p:nvPr/>
        </p:nvPicPr>
        <p:blipFill rotWithShape="1">
          <a:blip r:embed="rId4"/>
          <a:srcRect l="2557" t="8730" r="3521" b="8998"/>
          <a:stretch/>
        </p:blipFill>
        <p:spPr>
          <a:xfrm>
            <a:off x="8160333" y="1644242"/>
            <a:ext cx="3543451" cy="1438695"/>
          </a:xfrm>
          <a:prstGeom prst="rect">
            <a:avLst/>
          </a:prstGeom>
        </p:spPr>
      </p:pic>
      <p:sp>
        <p:nvSpPr>
          <p:cNvPr id="7" name="TextBox 6">
            <a:extLst>
              <a:ext uri="{FF2B5EF4-FFF2-40B4-BE49-F238E27FC236}">
                <a16:creationId xmlns:a16="http://schemas.microsoft.com/office/drawing/2014/main" id="{52AC0B88-A4E0-60A1-B6FA-A39565842CC3}"/>
              </a:ext>
            </a:extLst>
          </p:cNvPr>
          <p:cNvSpPr txBox="1"/>
          <p:nvPr/>
        </p:nvSpPr>
        <p:spPr>
          <a:xfrm>
            <a:off x="464986" y="6263132"/>
            <a:ext cx="8319962" cy="230832"/>
          </a:xfrm>
          <a:prstGeom prst="rect">
            <a:avLst/>
          </a:prstGeom>
          <a:noFill/>
        </p:spPr>
        <p:txBody>
          <a:bodyPr wrap="square">
            <a:spAutoFit/>
          </a:bodyPr>
          <a:lstStyle/>
          <a:p>
            <a:r>
              <a:rPr lang="en-GB" sz="900">
                <a:solidFill>
                  <a:schemeClr val="bg1">
                    <a:lumMod val="50000"/>
                  </a:schemeClr>
                </a:solidFill>
              </a:rPr>
              <a:t>1. Eberhardt, M. and </a:t>
            </a:r>
            <a:r>
              <a:rPr lang="en-GB" sz="900" err="1">
                <a:solidFill>
                  <a:schemeClr val="bg1">
                    <a:lumMod val="50000"/>
                  </a:schemeClr>
                </a:solidFill>
              </a:rPr>
              <a:t>Rammohan</a:t>
            </a:r>
            <a:r>
              <a:rPr lang="en-GB" sz="900">
                <a:solidFill>
                  <a:schemeClr val="bg1">
                    <a:lumMod val="50000"/>
                  </a:schemeClr>
                </a:solidFill>
              </a:rPr>
              <a:t>, G., 2017. Blepharitis</a:t>
            </a:r>
            <a:r>
              <a:rPr lang="en-GB" sz="900" b="0" i="0">
                <a:solidFill>
                  <a:schemeClr val="bg1">
                    <a:lumMod val="50000"/>
                  </a:schemeClr>
                </a:solidFill>
                <a:effectLst/>
              </a:rPr>
              <a:t>.</a:t>
            </a:r>
          </a:p>
        </p:txBody>
      </p:sp>
    </p:spTree>
    <p:extLst>
      <p:ext uri="{BB962C8B-B14F-4D97-AF65-F5344CB8AC3E}">
        <p14:creationId xmlns:p14="http://schemas.microsoft.com/office/powerpoint/2010/main" val="321782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AC73D263-9302-FB45-AE57-DAF521238A93}"/>
              </a:ext>
            </a:extLst>
          </p:cNvPr>
          <p:cNvPicPr>
            <a:picLocks noChangeAspect="1"/>
          </p:cNvPicPr>
          <p:nvPr/>
        </p:nvPicPr>
        <p:blipFill>
          <a:blip r:embed="rId3" r:link="rId4"/>
          <a:stretch>
            <a:fillRect/>
          </a:stretch>
        </p:blipFill>
        <p:spPr>
          <a:xfrm>
            <a:off x="4256984" y="4019639"/>
            <a:ext cx="1270000" cy="1270000"/>
          </a:xfrm>
          <a:prstGeom prst="rect">
            <a:avLst/>
          </a:prstGeom>
        </p:spPr>
      </p:pic>
      <p:pic>
        <p:nvPicPr>
          <p:cNvPr id="7" name="Picture 6" descr="Icon&#10;&#10;Description automatically generated">
            <a:extLst>
              <a:ext uri="{FF2B5EF4-FFF2-40B4-BE49-F238E27FC236}">
                <a16:creationId xmlns:a16="http://schemas.microsoft.com/office/drawing/2014/main" id="{3975E34C-7B62-B647-A3A3-8524C1B6C6AB}"/>
              </a:ext>
            </a:extLst>
          </p:cNvPr>
          <p:cNvPicPr>
            <a:picLocks noChangeAspect="1"/>
          </p:cNvPicPr>
          <p:nvPr/>
        </p:nvPicPr>
        <p:blipFill>
          <a:blip r:embed="rId5" r:link="rId6"/>
          <a:stretch>
            <a:fillRect/>
          </a:stretch>
        </p:blipFill>
        <p:spPr>
          <a:xfrm>
            <a:off x="4012580" y="1652835"/>
            <a:ext cx="1270000" cy="12700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2FD90400-B7BD-7B4E-87A8-270E1E18E798}"/>
              </a:ext>
            </a:extLst>
          </p:cNvPr>
          <p:cNvPicPr>
            <a:picLocks noChangeAspect="1"/>
          </p:cNvPicPr>
          <p:nvPr/>
        </p:nvPicPr>
        <p:blipFill>
          <a:blip r:embed="rId7" r:link="rId8"/>
          <a:stretch>
            <a:fillRect/>
          </a:stretch>
        </p:blipFill>
        <p:spPr>
          <a:xfrm>
            <a:off x="6685166" y="1523681"/>
            <a:ext cx="1270000" cy="1270000"/>
          </a:xfrm>
          <a:prstGeom prst="rect">
            <a:avLst/>
          </a:prstGeom>
        </p:spPr>
      </p:pic>
      <p:pic>
        <p:nvPicPr>
          <p:cNvPr id="11" name="Picture 10" descr="Shape, icon&#10;&#10;Description automatically generated">
            <a:extLst>
              <a:ext uri="{FF2B5EF4-FFF2-40B4-BE49-F238E27FC236}">
                <a16:creationId xmlns:a16="http://schemas.microsoft.com/office/drawing/2014/main" id="{01F6C652-5F0C-1D41-938F-AA79F981986D}"/>
              </a:ext>
            </a:extLst>
          </p:cNvPr>
          <p:cNvPicPr>
            <a:picLocks noChangeAspect="1"/>
          </p:cNvPicPr>
          <p:nvPr/>
        </p:nvPicPr>
        <p:blipFill>
          <a:blip r:embed="rId9" r:link="rId10"/>
          <a:stretch>
            <a:fillRect/>
          </a:stretch>
        </p:blipFill>
        <p:spPr>
          <a:xfrm>
            <a:off x="9681590" y="1522210"/>
            <a:ext cx="1270000" cy="1270000"/>
          </a:xfrm>
          <a:prstGeom prst="rect">
            <a:avLst/>
          </a:prstGeom>
        </p:spPr>
      </p:pic>
      <p:pic>
        <p:nvPicPr>
          <p:cNvPr id="15" name="Picture 14" descr="Icon&#10;&#10;Description automatically generated">
            <a:extLst>
              <a:ext uri="{FF2B5EF4-FFF2-40B4-BE49-F238E27FC236}">
                <a16:creationId xmlns:a16="http://schemas.microsoft.com/office/drawing/2014/main" id="{5267B3DB-BB0C-B545-BC89-1CF3DCA1F29B}"/>
              </a:ext>
            </a:extLst>
          </p:cNvPr>
          <p:cNvPicPr>
            <a:picLocks noChangeAspect="1"/>
          </p:cNvPicPr>
          <p:nvPr/>
        </p:nvPicPr>
        <p:blipFill>
          <a:blip r:embed="rId11" r:link="rId12"/>
          <a:stretch>
            <a:fillRect/>
          </a:stretch>
        </p:blipFill>
        <p:spPr>
          <a:xfrm>
            <a:off x="7051930" y="4307371"/>
            <a:ext cx="1270000" cy="1270000"/>
          </a:xfrm>
          <a:prstGeom prst="rect">
            <a:avLst/>
          </a:prstGeom>
        </p:spPr>
      </p:pic>
      <p:pic>
        <p:nvPicPr>
          <p:cNvPr id="17" name="Picture 16" descr="Icon&#10;&#10;Description automatically generated">
            <a:extLst>
              <a:ext uri="{FF2B5EF4-FFF2-40B4-BE49-F238E27FC236}">
                <a16:creationId xmlns:a16="http://schemas.microsoft.com/office/drawing/2014/main" id="{3313CE5C-898C-D04F-9252-8909287856C5}"/>
              </a:ext>
            </a:extLst>
          </p:cNvPr>
          <p:cNvPicPr>
            <a:picLocks noChangeAspect="1"/>
          </p:cNvPicPr>
          <p:nvPr/>
        </p:nvPicPr>
        <p:blipFill>
          <a:blip r:embed="rId13" r:link="rId14"/>
          <a:stretch>
            <a:fillRect/>
          </a:stretch>
        </p:blipFill>
        <p:spPr>
          <a:xfrm>
            <a:off x="9506860" y="4019639"/>
            <a:ext cx="1270000" cy="1270000"/>
          </a:xfrm>
          <a:prstGeom prst="rect">
            <a:avLst/>
          </a:prstGeom>
        </p:spPr>
      </p:pic>
      <p:sp>
        <p:nvSpPr>
          <p:cNvPr id="14" name="TextBox 13">
            <a:extLst>
              <a:ext uri="{FF2B5EF4-FFF2-40B4-BE49-F238E27FC236}">
                <a16:creationId xmlns:a16="http://schemas.microsoft.com/office/drawing/2014/main" id="{74483A26-5038-6142-AC7D-833E84000DAF}"/>
              </a:ext>
            </a:extLst>
          </p:cNvPr>
          <p:cNvSpPr txBox="1"/>
          <p:nvPr/>
        </p:nvSpPr>
        <p:spPr>
          <a:xfrm>
            <a:off x="3507735" y="3085082"/>
            <a:ext cx="2520000" cy="461665"/>
          </a:xfrm>
          <a:prstGeom prst="rect">
            <a:avLst/>
          </a:prstGeom>
          <a:noFill/>
        </p:spPr>
        <p:txBody>
          <a:bodyPr wrap="square" rtlCol="0">
            <a:spAutoFit/>
          </a:bodyPr>
          <a:lstStyle/>
          <a:p>
            <a:pPr algn="ctr" defTabSz="540000">
              <a:spcAft>
                <a:spcPts val="1500"/>
              </a:spcAft>
              <a:tabLst>
                <a:tab pos="1800000" algn="l"/>
              </a:tabLst>
            </a:pPr>
            <a:r>
              <a:rPr lang="en-US" sz="2400" b="1">
                <a:solidFill>
                  <a:schemeClr val="tx1">
                    <a:lumMod val="65000"/>
                    <a:lumOff val="35000"/>
                  </a:schemeClr>
                </a:solidFill>
              </a:rPr>
              <a:t>Soreness</a:t>
            </a:r>
          </a:p>
        </p:txBody>
      </p:sp>
      <p:sp>
        <p:nvSpPr>
          <p:cNvPr id="22" name="TextBox 21">
            <a:extLst>
              <a:ext uri="{FF2B5EF4-FFF2-40B4-BE49-F238E27FC236}">
                <a16:creationId xmlns:a16="http://schemas.microsoft.com/office/drawing/2014/main" id="{C409AFE2-ACB5-C44F-B6A4-427EC114C5C1}"/>
              </a:ext>
            </a:extLst>
          </p:cNvPr>
          <p:cNvSpPr txBox="1"/>
          <p:nvPr/>
        </p:nvSpPr>
        <p:spPr>
          <a:xfrm>
            <a:off x="3687735" y="5682750"/>
            <a:ext cx="2340000" cy="461665"/>
          </a:xfrm>
          <a:prstGeom prst="rect">
            <a:avLst/>
          </a:prstGeom>
          <a:noFill/>
        </p:spPr>
        <p:txBody>
          <a:bodyPr wrap="square" rtlCol="0">
            <a:spAutoFit/>
          </a:bodyPr>
          <a:lstStyle/>
          <a:p>
            <a:pPr algn="ctr" defTabSz="540000">
              <a:spcAft>
                <a:spcPts val="1500"/>
              </a:spcAft>
              <a:tabLst>
                <a:tab pos="1800000" algn="l"/>
              </a:tabLst>
            </a:pPr>
            <a:r>
              <a:rPr lang="en-US" sz="2400" b="1">
                <a:solidFill>
                  <a:schemeClr val="tx1">
                    <a:lumMod val="65000"/>
                    <a:lumOff val="35000"/>
                  </a:schemeClr>
                </a:solidFill>
              </a:rPr>
              <a:t>Blurred vision</a:t>
            </a:r>
          </a:p>
        </p:txBody>
      </p:sp>
      <p:sp>
        <p:nvSpPr>
          <p:cNvPr id="23" name="TextBox 22">
            <a:extLst>
              <a:ext uri="{FF2B5EF4-FFF2-40B4-BE49-F238E27FC236}">
                <a16:creationId xmlns:a16="http://schemas.microsoft.com/office/drawing/2014/main" id="{980B5060-C37B-9C4A-80CC-C13C48FE42C5}"/>
              </a:ext>
            </a:extLst>
          </p:cNvPr>
          <p:cNvSpPr txBox="1"/>
          <p:nvPr/>
        </p:nvSpPr>
        <p:spPr>
          <a:xfrm>
            <a:off x="6512219" y="2960771"/>
            <a:ext cx="2340000" cy="830997"/>
          </a:xfrm>
          <a:prstGeom prst="rect">
            <a:avLst/>
          </a:prstGeom>
          <a:noFill/>
        </p:spPr>
        <p:txBody>
          <a:bodyPr wrap="square" rtlCol="0">
            <a:spAutoFit/>
          </a:bodyPr>
          <a:lstStyle/>
          <a:p>
            <a:pPr algn="ctr" defTabSz="540000">
              <a:spcAft>
                <a:spcPts val="1500"/>
              </a:spcAft>
              <a:tabLst>
                <a:tab pos="1800000" algn="l"/>
              </a:tabLst>
            </a:pPr>
            <a:r>
              <a:rPr lang="en-US" sz="2400" b="1">
                <a:solidFill>
                  <a:schemeClr val="tx1">
                    <a:lumMod val="65000"/>
                    <a:lumOff val="35000"/>
                  </a:schemeClr>
                </a:solidFill>
              </a:rPr>
              <a:t>Contact</a:t>
            </a:r>
            <a:r>
              <a:rPr lang="en-US" sz="2200" b="1">
                <a:latin typeface="Helvetica" pitchFamily="2" charset="0"/>
              </a:rPr>
              <a:t> </a:t>
            </a:r>
            <a:r>
              <a:rPr lang="en-US" sz="2400" b="1">
                <a:solidFill>
                  <a:schemeClr val="tx1">
                    <a:lumMod val="65000"/>
                    <a:lumOff val="35000"/>
                  </a:schemeClr>
                </a:solidFill>
              </a:rPr>
              <a:t>lens intolerance</a:t>
            </a:r>
          </a:p>
        </p:txBody>
      </p:sp>
      <p:sp>
        <p:nvSpPr>
          <p:cNvPr id="24" name="TextBox 23">
            <a:extLst>
              <a:ext uri="{FF2B5EF4-FFF2-40B4-BE49-F238E27FC236}">
                <a16:creationId xmlns:a16="http://schemas.microsoft.com/office/drawing/2014/main" id="{6DCC4D10-FA9E-B64A-A622-42FCD5DAD367}"/>
              </a:ext>
            </a:extLst>
          </p:cNvPr>
          <p:cNvSpPr txBox="1"/>
          <p:nvPr/>
        </p:nvSpPr>
        <p:spPr>
          <a:xfrm>
            <a:off x="9123469" y="2790034"/>
            <a:ext cx="2340000" cy="830997"/>
          </a:xfrm>
          <a:prstGeom prst="rect">
            <a:avLst/>
          </a:prstGeom>
          <a:noFill/>
        </p:spPr>
        <p:txBody>
          <a:bodyPr wrap="square" rtlCol="0">
            <a:spAutoFit/>
          </a:bodyPr>
          <a:lstStyle/>
          <a:p>
            <a:pPr algn="ctr" defTabSz="540000">
              <a:spcAft>
                <a:spcPts val="1500"/>
              </a:spcAft>
              <a:tabLst>
                <a:tab pos="1800000" algn="l"/>
              </a:tabLst>
            </a:pPr>
            <a:r>
              <a:rPr lang="en-US" sz="2400" b="1">
                <a:solidFill>
                  <a:schemeClr val="tx1">
                    <a:lumMod val="65000"/>
                    <a:lumOff val="35000"/>
                  </a:schemeClr>
                </a:solidFill>
              </a:rPr>
              <a:t>Burning sensation</a:t>
            </a:r>
          </a:p>
        </p:txBody>
      </p:sp>
      <p:sp>
        <p:nvSpPr>
          <p:cNvPr id="26" name="TextBox 25">
            <a:extLst>
              <a:ext uri="{FF2B5EF4-FFF2-40B4-BE49-F238E27FC236}">
                <a16:creationId xmlns:a16="http://schemas.microsoft.com/office/drawing/2014/main" id="{E4C10CCF-DFB2-564F-99AF-E78E0652A8AE}"/>
              </a:ext>
            </a:extLst>
          </p:cNvPr>
          <p:cNvSpPr txBox="1"/>
          <p:nvPr/>
        </p:nvSpPr>
        <p:spPr>
          <a:xfrm>
            <a:off x="6244591" y="5770399"/>
            <a:ext cx="2880000" cy="461665"/>
          </a:xfrm>
          <a:prstGeom prst="rect">
            <a:avLst/>
          </a:prstGeom>
          <a:noFill/>
        </p:spPr>
        <p:txBody>
          <a:bodyPr wrap="square" rtlCol="0">
            <a:spAutoFit/>
          </a:bodyPr>
          <a:lstStyle/>
          <a:p>
            <a:pPr algn="ctr" defTabSz="540000">
              <a:spcAft>
                <a:spcPts val="1500"/>
              </a:spcAft>
              <a:tabLst>
                <a:tab pos="1800000" algn="l"/>
              </a:tabLst>
            </a:pPr>
            <a:r>
              <a:rPr lang="en-US" sz="2400" b="1">
                <a:solidFill>
                  <a:schemeClr val="tx1">
                    <a:lumMod val="65000"/>
                    <a:lumOff val="35000"/>
                  </a:schemeClr>
                </a:solidFill>
              </a:rPr>
              <a:t>Ocular discomfort</a:t>
            </a:r>
          </a:p>
        </p:txBody>
      </p:sp>
      <p:sp>
        <p:nvSpPr>
          <p:cNvPr id="27" name="TextBox 26">
            <a:extLst>
              <a:ext uri="{FF2B5EF4-FFF2-40B4-BE49-F238E27FC236}">
                <a16:creationId xmlns:a16="http://schemas.microsoft.com/office/drawing/2014/main" id="{EAA9C877-54A3-6046-8895-9DCE0DD84CD6}"/>
              </a:ext>
            </a:extLst>
          </p:cNvPr>
          <p:cNvSpPr txBox="1"/>
          <p:nvPr/>
        </p:nvSpPr>
        <p:spPr>
          <a:xfrm>
            <a:off x="8953350" y="5401067"/>
            <a:ext cx="2340000" cy="830997"/>
          </a:xfrm>
          <a:prstGeom prst="rect">
            <a:avLst/>
          </a:prstGeom>
          <a:noFill/>
        </p:spPr>
        <p:txBody>
          <a:bodyPr wrap="square" rtlCol="0">
            <a:spAutoFit/>
          </a:bodyPr>
          <a:lstStyle/>
          <a:p>
            <a:pPr algn="ctr" defTabSz="540000">
              <a:spcAft>
                <a:spcPts val="1500"/>
              </a:spcAft>
              <a:tabLst>
                <a:tab pos="1800000" algn="l"/>
              </a:tabLst>
            </a:pPr>
            <a:r>
              <a:rPr lang="en-US" sz="2400" b="1">
                <a:solidFill>
                  <a:schemeClr val="tx1">
                    <a:lumMod val="65000"/>
                    <a:lumOff val="35000"/>
                  </a:schemeClr>
                </a:solidFill>
              </a:rPr>
              <a:t>Mild photophobia</a:t>
            </a:r>
          </a:p>
        </p:txBody>
      </p:sp>
      <p:sp>
        <p:nvSpPr>
          <p:cNvPr id="4" name="TextBox 3">
            <a:extLst>
              <a:ext uri="{FF2B5EF4-FFF2-40B4-BE49-F238E27FC236}">
                <a16:creationId xmlns:a16="http://schemas.microsoft.com/office/drawing/2014/main" id="{50AA988A-FE9F-8FA9-BEC2-65A241082E0F}"/>
              </a:ext>
            </a:extLst>
          </p:cNvPr>
          <p:cNvSpPr txBox="1"/>
          <p:nvPr/>
        </p:nvSpPr>
        <p:spPr>
          <a:xfrm>
            <a:off x="602876" y="3367036"/>
            <a:ext cx="2520000" cy="424732"/>
          </a:xfrm>
          <a:prstGeom prst="rect">
            <a:avLst/>
          </a:prstGeom>
          <a:noFill/>
        </p:spPr>
        <p:txBody>
          <a:bodyPr wrap="square" rtlCol="0">
            <a:spAutoFit/>
          </a:bodyPr>
          <a:lstStyle/>
          <a:p>
            <a:pPr defTabSz="914400" fontAlgn="base">
              <a:lnSpc>
                <a:spcPct val="90000"/>
              </a:lnSpc>
              <a:spcBef>
                <a:spcPts val="1200"/>
              </a:spcBef>
              <a:spcAft>
                <a:spcPts val="1500"/>
              </a:spcAft>
              <a:buClr>
                <a:schemeClr val="accent1"/>
              </a:buClr>
              <a:tabLst>
                <a:tab pos="1800000" algn="l"/>
              </a:tabLst>
            </a:pPr>
            <a:r>
              <a:rPr lang="en-US" sz="2400" b="1">
                <a:solidFill>
                  <a:schemeClr val="tx1">
                    <a:lumMod val="65000"/>
                    <a:lumOff val="35000"/>
                  </a:schemeClr>
                </a:solidFill>
              </a:rPr>
              <a:t>Asymptomatic</a:t>
            </a:r>
          </a:p>
        </p:txBody>
      </p:sp>
      <p:sp>
        <p:nvSpPr>
          <p:cNvPr id="2" name="Title 1">
            <a:extLst>
              <a:ext uri="{FF2B5EF4-FFF2-40B4-BE49-F238E27FC236}">
                <a16:creationId xmlns:a16="http://schemas.microsoft.com/office/drawing/2014/main" id="{3D18E923-DBCC-34CC-1633-5F198CE1CFA4}"/>
              </a:ext>
            </a:extLst>
          </p:cNvPr>
          <p:cNvSpPr>
            <a:spLocks noGrp="1"/>
          </p:cNvSpPr>
          <p:nvPr>
            <p:ph type="title"/>
          </p:nvPr>
        </p:nvSpPr>
        <p:spPr>
          <a:xfrm>
            <a:off x="262464" y="335861"/>
            <a:ext cx="9259041" cy="839307"/>
          </a:xfrm>
        </p:spPr>
        <p:txBody>
          <a:bodyPr>
            <a:noAutofit/>
          </a:bodyPr>
          <a:lstStyle/>
          <a:p>
            <a:r>
              <a:rPr lang="en-US" sz="4000"/>
              <a:t>Symptoms of blepharitis</a:t>
            </a:r>
            <a:br>
              <a:rPr lang="en-US" sz="4000">
                <a:latin typeface="Helvetica" pitchFamily="2" charset="0"/>
              </a:rPr>
            </a:br>
            <a:endParaRPr lang="en-GB" sz="4000"/>
          </a:p>
        </p:txBody>
      </p:sp>
      <p:cxnSp>
        <p:nvCxnSpPr>
          <p:cNvPr id="6" name="Straight Connector 5">
            <a:extLst>
              <a:ext uri="{FF2B5EF4-FFF2-40B4-BE49-F238E27FC236}">
                <a16:creationId xmlns:a16="http://schemas.microsoft.com/office/drawing/2014/main" id="{C10742F4-EB29-7904-7BF0-05CAE51118C8}"/>
              </a:ext>
            </a:extLst>
          </p:cNvPr>
          <p:cNvCxnSpPr/>
          <p:nvPr/>
        </p:nvCxnSpPr>
        <p:spPr>
          <a:xfrm>
            <a:off x="3507735" y="1855603"/>
            <a:ext cx="0" cy="4145628"/>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3D0E-806F-C620-D3BC-FA13F41BD24D}"/>
              </a:ext>
            </a:extLst>
          </p:cNvPr>
          <p:cNvSpPr>
            <a:spLocks noGrp="1"/>
          </p:cNvSpPr>
          <p:nvPr>
            <p:ph type="title"/>
          </p:nvPr>
        </p:nvSpPr>
        <p:spPr/>
        <p:txBody>
          <a:bodyPr>
            <a:normAutofit/>
          </a:bodyPr>
          <a:lstStyle/>
          <a:p>
            <a:r>
              <a:rPr lang="en-GB" sz="4000"/>
              <a:t>What are some of the signs of blepharitis?</a:t>
            </a:r>
            <a:r>
              <a:rPr lang="en-GB" sz="4000" baseline="30000"/>
              <a:t>1</a:t>
            </a:r>
          </a:p>
        </p:txBody>
      </p:sp>
      <p:sp>
        <p:nvSpPr>
          <p:cNvPr id="3" name="Text Placeholder 2">
            <a:extLst>
              <a:ext uri="{FF2B5EF4-FFF2-40B4-BE49-F238E27FC236}">
                <a16:creationId xmlns:a16="http://schemas.microsoft.com/office/drawing/2014/main" id="{9C4F7D10-8657-4380-82BB-3FF979D2E990}"/>
              </a:ext>
            </a:extLst>
          </p:cNvPr>
          <p:cNvSpPr>
            <a:spLocks noGrp="1"/>
          </p:cNvSpPr>
          <p:nvPr>
            <p:ph idx="1"/>
          </p:nvPr>
        </p:nvSpPr>
        <p:spPr/>
        <p:txBody>
          <a:bodyPr>
            <a:noAutofit/>
          </a:bodyPr>
          <a:lstStyle/>
          <a:p>
            <a:pPr marL="285750" indent="-285750" algn="l" rtl="0" fontAlgn="base">
              <a:buFont typeface="Arial" panose="020B0604020202020204" pitchFamily="34" charset="0"/>
              <a:buChar char="•"/>
            </a:pPr>
            <a:r>
              <a:rPr lang="en-GB"/>
              <a:t>Swollen eyelids </a:t>
            </a:r>
          </a:p>
          <a:p>
            <a:pPr marL="285750" indent="-285750" algn="l" rtl="0" fontAlgn="base">
              <a:buFont typeface="Arial" panose="020B0604020202020204" pitchFamily="34" charset="0"/>
              <a:buChar char="•"/>
            </a:pPr>
            <a:r>
              <a:rPr lang="en-GB"/>
              <a:t>Inflamed lid margins </a:t>
            </a:r>
          </a:p>
          <a:p>
            <a:pPr marL="285750" indent="-285750" algn="l" rtl="0" fontAlgn="base">
              <a:buFont typeface="Arial" panose="020B0604020202020204" pitchFamily="34" charset="0"/>
              <a:buChar char="•"/>
            </a:pPr>
            <a:r>
              <a:rPr lang="en-GB"/>
              <a:t>Scaling </a:t>
            </a:r>
          </a:p>
          <a:p>
            <a:pPr marL="285750" indent="-285750" algn="l" rtl="0" fontAlgn="base">
              <a:buFont typeface="Arial" panose="020B0604020202020204" pitchFamily="34" charset="0"/>
              <a:buChar char="•"/>
            </a:pPr>
            <a:r>
              <a:rPr lang="en-GB"/>
              <a:t>Lash crusting </a:t>
            </a:r>
          </a:p>
          <a:p>
            <a:pPr marL="285750" indent="-285750" algn="l" rtl="0" fontAlgn="base">
              <a:buFont typeface="Arial" panose="020B0604020202020204" pitchFamily="34" charset="0"/>
              <a:buChar char="•"/>
            </a:pPr>
            <a:r>
              <a:rPr lang="en-GB"/>
              <a:t>Irregularity/ulceration of the lid margins </a:t>
            </a:r>
          </a:p>
          <a:p>
            <a:pPr marL="285750" indent="-285750" algn="l" rtl="0" fontAlgn="base">
              <a:buFont typeface="Arial" panose="020B0604020202020204" pitchFamily="34" charset="0"/>
              <a:buChar char="•"/>
            </a:pPr>
            <a:r>
              <a:rPr lang="en-GB"/>
              <a:t>Altered eyelash appearance (loss/misdirection) </a:t>
            </a:r>
          </a:p>
          <a:p>
            <a:pPr marL="285750" indent="-285750" algn="l" rtl="0" fontAlgn="base">
              <a:buFont typeface="Arial" panose="020B0604020202020204" pitchFamily="34" charset="0"/>
              <a:buChar char="•"/>
            </a:pPr>
            <a:r>
              <a:rPr lang="en-GB"/>
              <a:t>Collarettes  </a:t>
            </a:r>
          </a:p>
          <a:p>
            <a:pPr marL="285750" indent="-285750" algn="l" rtl="0" fontAlgn="base">
              <a:buFont typeface="Arial" panose="020B0604020202020204" pitchFamily="34" charset="0"/>
              <a:buChar char="•"/>
            </a:pPr>
            <a:r>
              <a:rPr lang="en-GB"/>
              <a:t>Styes  </a:t>
            </a:r>
          </a:p>
          <a:p>
            <a:pPr marL="285750" indent="-285750" algn="l" rtl="0" fontAlgn="base">
              <a:buFont typeface="Arial" panose="020B0604020202020204" pitchFamily="34" charset="0"/>
              <a:buChar char="•"/>
            </a:pPr>
            <a:r>
              <a:rPr lang="en-GB"/>
              <a:t>Chalazion </a:t>
            </a:r>
          </a:p>
        </p:txBody>
      </p:sp>
      <p:pic>
        <p:nvPicPr>
          <p:cNvPr id="5" name="Picture 4" descr="A picture containing toiletry, cosmetic&#10;&#10;Description generated with very high confidence">
            <a:extLst>
              <a:ext uri="{FF2B5EF4-FFF2-40B4-BE49-F238E27FC236}">
                <a16:creationId xmlns:a16="http://schemas.microsoft.com/office/drawing/2014/main" id="{970431FA-BAD4-D50F-3BBB-6EA87750C165}"/>
              </a:ext>
            </a:extLst>
          </p:cNvPr>
          <p:cNvPicPr>
            <a:picLocks noChangeAspect="1"/>
          </p:cNvPicPr>
          <p:nvPr/>
        </p:nvPicPr>
        <p:blipFill rotWithShape="1">
          <a:blip r:embed="rId3">
            <a:extLst>
              <a:ext uri="{28A0092B-C50C-407E-A947-70E740481C1C}">
                <a14:useLocalDpi xmlns:a14="http://schemas.microsoft.com/office/drawing/2010/main" val="0"/>
              </a:ext>
            </a:extLst>
          </a:blip>
          <a:srcRect l="6034" r="15180"/>
          <a:stretch/>
        </p:blipFill>
        <p:spPr>
          <a:xfrm>
            <a:off x="7209702" y="1619376"/>
            <a:ext cx="2454738" cy="2076007"/>
          </a:xfrm>
          <a:prstGeom prst="rect">
            <a:avLst/>
          </a:prstGeom>
        </p:spPr>
      </p:pic>
      <p:sp>
        <p:nvSpPr>
          <p:cNvPr id="7" name="TextBox 6">
            <a:extLst>
              <a:ext uri="{FF2B5EF4-FFF2-40B4-BE49-F238E27FC236}">
                <a16:creationId xmlns:a16="http://schemas.microsoft.com/office/drawing/2014/main" id="{255AB4A8-3E2C-7B06-B37C-9A5BC9E42550}"/>
              </a:ext>
            </a:extLst>
          </p:cNvPr>
          <p:cNvSpPr txBox="1"/>
          <p:nvPr/>
        </p:nvSpPr>
        <p:spPr>
          <a:xfrm>
            <a:off x="195225" y="6239952"/>
            <a:ext cx="12343604" cy="230832"/>
          </a:xfrm>
          <a:prstGeom prst="rect">
            <a:avLst/>
          </a:prstGeom>
          <a:noFill/>
        </p:spPr>
        <p:txBody>
          <a:bodyPr wrap="square">
            <a:spAutoFit/>
          </a:bodyPr>
          <a:lstStyle/>
          <a:p>
            <a:r>
              <a:rPr lang="en-GB" sz="900"/>
              <a:t>1. Jackson, W.B., 2008. Blepharitis: current strategies for diagnosis and management. Canadian journal of ophthalmology, 43(2), pp.170-179. </a:t>
            </a:r>
          </a:p>
        </p:txBody>
      </p:sp>
      <p:pic>
        <p:nvPicPr>
          <p:cNvPr id="4" name="Picture 3">
            <a:extLst>
              <a:ext uri="{FF2B5EF4-FFF2-40B4-BE49-F238E27FC236}">
                <a16:creationId xmlns:a16="http://schemas.microsoft.com/office/drawing/2014/main" id="{DA2E27B5-EA82-824D-FD2D-4779814B1643}"/>
              </a:ext>
            </a:extLst>
          </p:cNvPr>
          <p:cNvPicPr>
            <a:picLocks noChangeAspect="1"/>
          </p:cNvPicPr>
          <p:nvPr/>
        </p:nvPicPr>
        <p:blipFill rotWithShape="1">
          <a:blip r:embed="rId4"/>
          <a:srcRect l="6143" t="5848" r="2865" b="7069"/>
          <a:stretch/>
        </p:blipFill>
        <p:spPr>
          <a:xfrm>
            <a:off x="6884587" y="4369467"/>
            <a:ext cx="3104969" cy="1400402"/>
          </a:xfrm>
          <a:prstGeom prst="rect">
            <a:avLst/>
          </a:prstGeom>
        </p:spPr>
      </p:pic>
      <p:pic>
        <p:nvPicPr>
          <p:cNvPr id="6" name="Picture 5">
            <a:extLst>
              <a:ext uri="{FF2B5EF4-FFF2-40B4-BE49-F238E27FC236}">
                <a16:creationId xmlns:a16="http://schemas.microsoft.com/office/drawing/2014/main" id="{FC7ACB58-3EFF-B2B7-741A-227A03BED4C7}"/>
              </a:ext>
            </a:extLst>
          </p:cNvPr>
          <p:cNvPicPr>
            <a:picLocks noChangeAspect="1"/>
          </p:cNvPicPr>
          <p:nvPr/>
        </p:nvPicPr>
        <p:blipFill rotWithShape="1">
          <a:blip r:embed="rId5"/>
          <a:srcRect l="2557" t="8730" r="3521" b="8998"/>
          <a:stretch/>
        </p:blipFill>
        <p:spPr>
          <a:xfrm>
            <a:off x="8886402" y="3300629"/>
            <a:ext cx="3146781" cy="1277641"/>
          </a:xfrm>
          <a:prstGeom prst="rect">
            <a:avLst/>
          </a:prstGeom>
        </p:spPr>
      </p:pic>
    </p:spTree>
    <p:extLst>
      <p:ext uri="{BB962C8B-B14F-4D97-AF65-F5344CB8AC3E}">
        <p14:creationId xmlns:p14="http://schemas.microsoft.com/office/powerpoint/2010/main" val="19598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86F-F10F-094A-8F36-61B9EC0DC5C8}"/>
              </a:ext>
            </a:extLst>
          </p:cNvPr>
          <p:cNvSpPr>
            <a:spLocks noGrp="1"/>
          </p:cNvSpPr>
          <p:nvPr>
            <p:ph type="title"/>
          </p:nvPr>
        </p:nvSpPr>
        <p:spPr/>
        <p:txBody>
          <a:bodyPr>
            <a:normAutofit/>
          </a:bodyPr>
          <a:lstStyle/>
          <a:p>
            <a:r>
              <a:rPr lang="en-US" sz="4000"/>
              <a:t>Who gets blepharitis?</a:t>
            </a:r>
          </a:p>
        </p:txBody>
      </p:sp>
      <p:sp>
        <p:nvSpPr>
          <p:cNvPr id="4" name="Content Placeholder 3">
            <a:extLst>
              <a:ext uri="{FF2B5EF4-FFF2-40B4-BE49-F238E27FC236}">
                <a16:creationId xmlns:a16="http://schemas.microsoft.com/office/drawing/2014/main" id="{A2E6930B-4E31-1F18-DC8E-A07DA3CD9890}"/>
              </a:ext>
            </a:extLst>
          </p:cNvPr>
          <p:cNvSpPr>
            <a:spLocks noGrp="1"/>
          </p:cNvSpPr>
          <p:nvPr>
            <p:ph idx="1"/>
          </p:nvPr>
        </p:nvSpPr>
        <p:spPr>
          <a:xfrm>
            <a:off x="262464" y="1644242"/>
            <a:ext cx="8394191" cy="4340505"/>
          </a:xfrm>
        </p:spPr>
        <p:txBody>
          <a:bodyPr/>
          <a:lstStyle/>
          <a:p>
            <a:r>
              <a:rPr lang="en-GB" sz="2000">
                <a:solidFill>
                  <a:schemeClr val="tx1">
                    <a:lumMod val="65000"/>
                    <a:lumOff val="35000"/>
                  </a:schemeClr>
                </a:solidFill>
              </a:rPr>
              <a:t>Blepharitis is not specific to any group of people</a:t>
            </a:r>
            <a:r>
              <a:rPr lang="en-GB">
                <a:solidFill>
                  <a:schemeClr val="tx1">
                    <a:lumMod val="65000"/>
                    <a:lumOff val="35000"/>
                  </a:schemeClr>
                </a:solidFill>
              </a:rPr>
              <a:t>¹</a:t>
            </a:r>
            <a:r>
              <a:rPr lang="en-GB" sz="2000">
                <a:solidFill>
                  <a:schemeClr val="tx1">
                    <a:lumMod val="65000"/>
                    <a:lumOff val="35000"/>
                  </a:schemeClr>
                </a:solidFill>
              </a:rPr>
              <a:t> </a:t>
            </a:r>
          </a:p>
          <a:p>
            <a:pPr lvl="1">
              <a:spcBef>
                <a:spcPts val="1200"/>
              </a:spcBef>
            </a:pPr>
            <a:r>
              <a:rPr lang="en-GB">
                <a:solidFill>
                  <a:schemeClr val="tx1">
                    <a:lumMod val="65000"/>
                    <a:lumOff val="35000"/>
                  </a:schemeClr>
                </a:solidFill>
              </a:rPr>
              <a:t>It affects people of all ages, ethnicities and gender. </a:t>
            </a:r>
          </a:p>
          <a:p>
            <a:pPr lvl="1">
              <a:spcBef>
                <a:spcPts val="1200"/>
              </a:spcBef>
            </a:pPr>
            <a:r>
              <a:rPr lang="en-GB">
                <a:solidFill>
                  <a:schemeClr val="tx1">
                    <a:lumMod val="65000"/>
                    <a:lumOff val="35000"/>
                  </a:schemeClr>
                </a:solidFill>
              </a:rPr>
              <a:t>It is more common in individuals older age 50.¹</a:t>
            </a:r>
          </a:p>
          <a:p>
            <a:pPr marL="0" indent="0" defTabSz="914400">
              <a:lnSpc>
                <a:spcPct val="90000"/>
              </a:lnSpc>
              <a:spcBef>
                <a:spcPts val="1200"/>
              </a:spcBef>
              <a:buClr>
                <a:schemeClr val="accent1"/>
              </a:buClr>
              <a:buNone/>
            </a:pPr>
            <a:endParaRPr lang="en-GB" sz="2000">
              <a:solidFill>
                <a:schemeClr val="tx1">
                  <a:lumMod val="65000"/>
                  <a:lumOff val="35000"/>
                </a:schemeClr>
              </a:solidFill>
            </a:endParaRPr>
          </a:p>
          <a:p>
            <a:pPr marL="182880" indent="-182880" defTabSz="914400">
              <a:lnSpc>
                <a:spcPct val="90000"/>
              </a:lnSpc>
              <a:spcBef>
                <a:spcPts val="1200"/>
              </a:spcBef>
              <a:buClr>
                <a:schemeClr val="accent1"/>
              </a:buClr>
              <a:buFont typeface="Wingdings 2" pitchFamily="18" charset="2"/>
              <a:buChar char=""/>
            </a:pPr>
            <a:r>
              <a:rPr lang="en-GB" sz="2000">
                <a:solidFill>
                  <a:schemeClr val="tx1">
                    <a:lumMod val="65000"/>
                    <a:lumOff val="35000"/>
                  </a:schemeClr>
                </a:solidFill>
              </a:rPr>
              <a:t>It is extremely common worldwide and is probably the most common presentation in routine ophthalmologic practice.</a:t>
            </a:r>
            <a:r>
              <a:rPr lang="en-GB" sz="2000" baseline="30000">
                <a:solidFill>
                  <a:schemeClr val="tx1">
                    <a:lumMod val="65000"/>
                    <a:lumOff val="35000"/>
                  </a:schemeClr>
                </a:solidFill>
              </a:rPr>
              <a:t>2</a:t>
            </a:r>
          </a:p>
          <a:p>
            <a:pPr marL="0" indent="0" defTabSz="914400">
              <a:lnSpc>
                <a:spcPct val="90000"/>
              </a:lnSpc>
              <a:spcBef>
                <a:spcPts val="1200"/>
              </a:spcBef>
              <a:buClr>
                <a:schemeClr val="accent1"/>
              </a:buClr>
              <a:buNone/>
            </a:pPr>
            <a:endParaRPr lang="en-GB" sz="2000" baseline="30000">
              <a:solidFill>
                <a:schemeClr val="tx1">
                  <a:lumMod val="65000"/>
                  <a:lumOff val="35000"/>
                </a:schemeClr>
              </a:solidFill>
            </a:endParaRPr>
          </a:p>
          <a:p>
            <a:pPr marL="182880" indent="-182880" defTabSz="914400">
              <a:lnSpc>
                <a:spcPct val="90000"/>
              </a:lnSpc>
              <a:spcBef>
                <a:spcPts val="1200"/>
              </a:spcBef>
              <a:buClr>
                <a:schemeClr val="accent1"/>
              </a:buClr>
              <a:buFont typeface="Wingdings 2" pitchFamily="18" charset="2"/>
              <a:buChar char=""/>
            </a:pPr>
            <a:r>
              <a:rPr lang="en-GB" sz="2000">
                <a:solidFill>
                  <a:schemeClr val="tx1">
                    <a:lumMod val="65000"/>
                    <a:lumOff val="35000"/>
                  </a:schemeClr>
                </a:solidFill>
              </a:rPr>
              <a:t>It is estimated that eyecare specialists see blepharitis in up to 47% of their patients.</a:t>
            </a:r>
            <a:r>
              <a:rPr lang="en-GB" sz="2000" baseline="30000">
                <a:solidFill>
                  <a:schemeClr val="tx1">
                    <a:lumMod val="65000"/>
                    <a:lumOff val="35000"/>
                  </a:schemeClr>
                </a:solidFill>
              </a:rPr>
              <a:t>3</a:t>
            </a:r>
          </a:p>
          <a:p>
            <a:pPr marL="0" indent="0">
              <a:buNone/>
            </a:pPr>
            <a:endParaRPr lang="en-GB"/>
          </a:p>
        </p:txBody>
      </p:sp>
      <p:sp>
        <p:nvSpPr>
          <p:cNvPr id="5" name="TextBox 4">
            <a:extLst>
              <a:ext uri="{FF2B5EF4-FFF2-40B4-BE49-F238E27FC236}">
                <a16:creationId xmlns:a16="http://schemas.microsoft.com/office/drawing/2014/main" id="{553FD030-04FC-8FB7-C418-FD691A8CA489}"/>
              </a:ext>
            </a:extLst>
          </p:cNvPr>
          <p:cNvSpPr txBox="1"/>
          <p:nvPr/>
        </p:nvSpPr>
        <p:spPr>
          <a:xfrm>
            <a:off x="132102" y="6110365"/>
            <a:ext cx="11597479" cy="369332"/>
          </a:xfrm>
          <a:prstGeom prst="rect">
            <a:avLst/>
          </a:prstGeom>
          <a:noFill/>
        </p:spPr>
        <p:txBody>
          <a:bodyPr wrap="square">
            <a:spAutoFit/>
          </a:bodyPr>
          <a:lstStyle>
            <a:defPPr>
              <a:defRPr lang="en-US"/>
            </a:defPPr>
            <a:lvl1pPr marL="342900" indent="-342900">
              <a:buAutoNum type="arabicPeriod"/>
              <a:defRPr sz="1000">
                <a:latin typeface="Helvetica Neue" panose="02000503000000020004"/>
              </a:defRPr>
            </a:lvl1pPr>
          </a:lstStyle>
          <a:p>
            <a:pPr marL="0" indent="0">
              <a:buNone/>
            </a:pPr>
            <a:r>
              <a:rPr lang="en-GB" sz="900">
                <a:solidFill>
                  <a:schemeClr val="bg1">
                    <a:lumMod val="50000"/>
                  </a:schemeClr>
                </a:solidFill>
                <a:latin typeface="+mn-lt"/>
              </a:rPr>
              <a:t>1. Eberhardt, M. and </a:t>
            </a:r>
            <a:r>
              <a:rPr lang="en-GB" sz="900" err="1">
                <a:solidFill>
                  <a:schemeClr val="bg1">
                    <a:lumMod val="50000"/>
                  </a:schemeClr>
                </a:solidFill>
                <a:latin typeface="+mn-lt"/>
              </a:rPr>
              <a:t>Rammohan</a:t>
            </a:r>
            <a:r>
              <a:rPr lang="en-GB" sz="900">
                <a:solidFill>
                  <a:schemeClr val="bg1">
                    <a:lumMod val="50000"/>
                  </a:schemeClr>
                </a:solidFill>
                <a:latin typeface="+mn-lt"/>
              </a:rPr>
              <a:t>, G., 2017. Blepharitis. 2. Jose M Benitez-del-Castillo (2012) How to promote and preserve eyelid health, Clinical Ophthalmology, , 1689-1698; 3. Tong, C.M. and </a:t>
            </a:r>
            <a:r>
              <a:rPr lang="en-GB" sz="900" err="1">
                <a:solidFill>
                  <a:schemeClr val="bg1">
                    <a:lumMod val="50000"/>
                  </a:schemeClr>
                </a:solidFill>
                <a:latin typeface="+mn-lt"/>
              </a:rPr>
              <a:t>Kurji</a:t>
            </a:r>
            <a:r>
              <a:rPr lang="en-GB" sz="900">
                <a:solidFill>
                  <a:schemeClr val="bg1">
                    <a:lumMod val="50000"/>
                  </a:schemeClr>
                </a:solidFill>
                <a:latin typeface="+mn-lt"/>
              </a:rPr>
              <a:t>, K., 2021. Blepharitis: Overview and Classification. Cornea, E-Book, 5, p.308.</a:t>
            </a:r>
          </a:p>
        </p:txBody>
      </p:sp>
    </p:spTree>
    <p:extLst>
      <p:ext uri="{BB962C8B-B14F-4D97-AF65-F5344CB8AC3E}">
        <p14:creationId xmlns:p14="http://schemas.microsoft.com/office/powerpoint/2010/main" val="24792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A8F6-395A-FE21-3040-92DA8F067D12}"/>
              </a:ext>
            </a:extLst>
          </p:cNvPr>
          <p:cNvSpPr>
            <a:spLocks noGrp="1"/>
          </p:cNvSpPr>
          <p:nvPr>
            <p:ph type="title"/>
          </p:nvPr>
        </p:nvSpPr>
        <p:spPr/>
        <p:txBody>
          <a:bodyPr>
            <a:normAutofit/>
          </a:bodyPr>
          <a:lstStyle/>
          <a:p>
            <a:r>
              <a:rPr lang="en-GB" sz="3200"/>
              <a:t>Bacteria and blepharitis </a:t>
            </a:r>
            <a:r>
              <a:rPr lang="en-GB" sz="3200" baseline="30000"/>
              <a:t>1-2</a:t>
            </a:r>
          </a:p>
        </p:txBody>
      </p:sp>
      <p:sp>
        <p:nvSpPr>
          <p:cNvPr id="3" name="Text Placeholder 2">
            <a:extLst>
              <a:ext uri="{FF2B5EF4-FFF2-40B4-BE49-F238E27FC236}">
                <a16:creationId xmlns:a16="http://schemas.microsoft.com/office/drawing/2014/main" id="{744B527C-6B9D-F1C7-ABA6-7C6EE276A502}"/>
              </a:ext>
            </a:extLst>
          </p:cNvPr>
          <p:cNvSpPr>
            <a:spLocks noGrp="1"/>
          </p:cNvSpPr>
          <p:nvPr>
            <p:ph idx="1"/>
          </p:nvPr>
        </p:nvSpPr>
        <p:spPr>
          <a:xfrm>
            <a:off x="262464" y="1644242"/>
            <a:ext cx="9981831" cy="4340505"/>
          </a:xfrm>
        </p:spPr>
        <p:txBody>
          <a:bodyPr>
            <a:normAutofit/>
          </a:bodyPr>
          <a:lstStyle/>
          <a:p>
            <a:pPr marL="285750" indent="-285750" fontAlgn="base">
              <a:buFont typeface="Arial" panose="020B0604020202020204" pitchFamily="34" charset="0"/>
              <a:buChar char="•"/>
            </a:pPr>
            <a:r>
              <a:rPr lang="en-GB" sz="2400"/>
              <a:t>Bacteria survived on Earth for billions of year, by building a strong, impenetrable defence structure known as a biofilm</a:t>
            </a:r>
            <a:r>
              <a:rPr lang="en-GB" sz="2400" baseline="30000"/>
              <a:t>1</a:t>
            </a:r>
          </a:p>
          <a:p>
            <a:pPr marL="285750" indent="-285750" fontAlgn="base">
              <a:buFont typeface="Arial" panose="020B0604020202020204" pitchFamily="34" charset="0"/>
              <a:buChar char="•"/>
            </a:pPr>
            <a:r>
              <a:rPr lang="en-GB" sz="2400"/>
              <a:t>Biofilms are a system of microorganisms that can grow on different surfaces – one of those being our eyelids</a:t>
            </a:r>
            <a:r>
              <a:rPr lang="en-GB" sz="2400" baseline="30000"/>
              <a:t>2</a:t>
            </a:r>
          </a:p>
          <a:p>
            <a:pPr marL="285750" indent="-285750" fontAlgn="base">
              <a:buFont typeface="Arial" panose="020B0604020202020204" pitchFamily="34" charset="0"/>
              <a:buChar char="•"/>
            </a:pPr>
            <a:r>
              <a:rPr lang="en-GB" sz="2400"/>
              <a:t>Biofilm helps bacteria to prevent desiccation</a:t>
            </a:r>
            <a:r>
              <a:rPr lang="en-GB" sz="2400" baseline="30000"/>
              <a:t>1</a:t>
            </a:r>
          </a:p>
          <a:p>
            <a:pPr marL="285750" indent="-285750" fontAlgn="base">
              <a:buFont typeface="Arial" panose="020B0604020202020204" pitchFamily="34" charset="0"/>
              <a:buChar char="•"/>
            </a:pPr>
            <a:r>
              <a:rPr lang="en-GB" sz="2400"/>
              <a:t>A surface usually must be wet or damp to allow biofilm growth</a:t>
            </a:r>
            <a:r>
              <a:rPr lang="en-GB" sz="2400" baseline="30000"/>
              <a:t>2</a:t>
            </a:r>
          </a:p>
          <a:p>
            <a:pPr marL="285750" indent="-285750" fontAlgn="base">
              <a:buFont typeface="Arial" panose="020B0604020202020204" pitchFamily="34" charset="0"/>
              <a:buChar char="•"/>
            </a:pPr>
            <a:r>
              <a:rPr lang="en-GB" sz="2400"/>
              <a:t>Normal lid margin flora bacteria, gradually over-colonize the patients lid margin – over time becomes pathogenic </a:t>
            </a:r>
            <a:r>
              <a:rPr lang="en-GB" sz="2400" baseline="30000"/>
              <a:t>1</a:t>
            </a:r>
          </a:p>
          <a:p>
            <a:endParaRPr lang="en-GB" sz="2800">
              <a:solidFill>
                <a:schemeClr val="tx1"/>
              </a:solidFill>
              <a:latin typeface="Helvetica Neue" panose="02000503000000020004"/>
            </a:endParaRPr>
          </a:p>
        </p:txBody>
      </p:sp>
      <p:sp>
        <p:nvSpPr>
          <p:cNvPr id="6" name="TextBox 5">
            <a:extLst>
              <a:ext uri="{FF2B5EF4-FFF2-40B4-BE49-F238E27FC236}">
                <a16:creationId xmlns:a16="http://schemas.microsoft.com/office/drawing/2014/main" id="{119EABF0-6C96-D4BD-0E08-93A20BA35D2F}"/>
              </a:ext>
            </a:extLst>
          </p:cNvPr>
          <p:cNvSpPr txBox="1"/>
          <p:nvPr/>
        </p:nvSpPr>
        <p:spPr>
          <a:xfrm>
            <a:off x="147547" y="6141331"/>
            <a:ext cx="11555547" cy="507831"/>
          </a:xfrm>
          <a:prstGeom prst="rect">
            <a:avLst/>
          </a:prstGeom>
          <a:noFill/>
        </p:spPr>
        <p:txBody>
          <a:bodyPr wrap="square">
            <a:spAutoFit/>
          </a:bodyPr>
          <a:lstStyle/>
          <a:p>
            <a:r>
              <a:rPr lang="en-GB" sz="900">
                <a:solidFill>
                  <a:schemeClr val="bg1">
                    <a:lumMod val="50000"/>
                  </a:schemeClr>
                </a:solidFill>
              </a:rPr>
              <a:t>1. Rynerson, J.M. and Perry, H.D., 2016. DEBS–a unification theory for dry eye and blepharitis. Clinical Ophthalmology, pp.2455-2467. 2. Baldwin, M. and Baldwin, M. (2022b) Biofilm &amp; Dry Eye Symptoms | Wichita, KS. https://eyegalleryks.com/could-biofilm-be-the-source-of-your-dry-eye-symptoms</a:t>
            </a:r>
            <a:r>
              <a:rPr lang="en-GB" sz="900">
                <a:solidFill>
                  <a:schemeClr val="bg1">
                    <a:lumMod val="50000"/>
                  </a:schemeClr>
                </a:solidFill>
                <a:effectLst/>
              </a:rPr>
              <a:t>/.</a:t>
            </a:r>
          </a:p>
          <a:p>
            <a:pPr marL="342900" indent="-342900">
              <a:buAutoNum type="arabicPeriod"/>
            </a:pPr>
            <a:endParaRPr lang="en-GB" sz="900" b="0" i="0">
              <a:solidFill>
                <a:schemeClr val="bg1">
                  <a:lumMod val="50000"/>
                </a:schemeClr>
              </a:solidFill>
              <a:effectLst/>
            </a:endParaRPr>
          </a:p>
        </p:txBody>
      </p:sp>
    </p:spTree>
    <p:extLst>
      <p:ext uri="{BB962C8B-B14F-4D97-AF65-F5344CB8AC3E}">
        <p14:creationId xmlns:p14="http://schemas.microsoft.com/office/powerpoint/2010/main" val="29688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rame">
  <a:themeElements>
    <a:clrScheme name="Custom 1">
      <a:dk1>
        <a:srgbClr val="262626"/>
      </a:dk1>
      <a:lt1>
        <a:sysClr val="window" lastClr="FFFFFF"/>
      </a:lt1>
      <a:dk2>
        <a:srgbClr val="3A3838"/>
      </a:dk2>
      <a:lt2>
        <a:srgbClr val="E7E6E6"/>
      </a:lt2>
      <a:accent1>
        <a:srgbClr val="4F99AB"/>
      </a:accent1>
      <a:accent2>
        <a:srgbClr val="ED7854"/>
      </a:accent2>
      <a:accent3>
        <a:srgbClr val="4E4E4E"/>
      </a:accent3>
      <a:accent4>
        <a:srgbClr val="FFC000"/>
      </a:accent4>
      <a:accent5>
        <a:srgbClr val="05457A"/>
      </a:accent5>
      <a:accent6>
        <a:srgbClr val="BCD978"/>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66a64-ca71-4675-939a-57f8c238605d">
      <Terms xmlns="http://schemas.microsoft.com/office/infopath/2007/PartnerControls"/>
    </lcf76f155ced4ddcb4097134ff3c332f>
    <TaxCatchAll xmlns="ed322f72-dc36-46ee-8e20-b5dbab4a7465"/>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2CC1D7094BA64CA27A67BBC3315A8A" ma:contentTypeVersion="15" ma:contentTypeDescription="Create a new document." ma:contentTypeScope="" ma:versionID="cb7e54fa4120cd231b20042056f665f9">
  <xsd:schema xmlns:xsd="http://www.w3.org/2001/XMLSchema" xmlns:xs="http://www.w3.org/2001/XMLSchema" xmlns:p="http://schemas.microsoft.com/office/2006/metadata/properties" xmlns:ns2="fcc66a64-ca71-4675-939a-57f8c238605d" xmlns:ns3="ed322f72-dc36-46ee-8e20-b5dbab4a7465" targetNamespace="http://schemas.microsoft.com/office/2006/metadata/properties" ma:root="true" ma:fieldsID="ec15c10ce973d61c5c7c4927a5d71cde" ns2:_="" ns3:_="">
    <xsd:import namespace="fcc66a64-ca71-4675-939a-57f8c238605d"/>
    <xsd:import namespace="ed322f72-dc36-46ee-8e20-b5dbab4a74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66a64-ca71-4675-939a-57f8c23860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baba7ca-d3ad-4d69-941b-8c81e64a51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322f72-dc36-46ee-8e20-b5dbab4a74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96b548c-8a77-4d07-a17e-096654935217}" ma:internalName="TaxCatchAll" ma:showField="CatchAllData" ma:web="ed322f72-dc36-46ee-8e20-b5dbab4a74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5EC03-3F11-4F93-9DBE-05F77FF07519}">
  <ds:schemaRefs>
    <ds:schemaRef ds:uri="http://www.w3.org/XML/1998/namespace"/>
    <ds:schemaRef ds:uri="http://schemas.openxmlformats.org/package/2006/metadata/core-properties"/>
    <ds:schemaRef ds:uri="fcc66a64-ca71-4675-939a-57f8c238605d"/>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ed322f72-dc36-46ee-8e20-b5dbab4a7465"/>
    <ds:schemaRef ds:uri="http://purl.org/dc/dcmitype/"/>
  </ds:schemaRefs>
</ds:datastoreItem>
</file>

<file path=customXml/itemProps2.xml><?xml version="1.0" encoding="utf-8"?>
<ds:datastoreItem xmlns:ds="http://schemas.openxmlformats.org/officeDocument/2006/customXml" ds:itemID="{761D0F29-E5F5-4D29-9776-EF90AE6F0FB9}">
  <ds:schemaRefs>
    <ds:schemaRef ds:uri="http://schemas.microsoft.com/sharepoint/v3/contenttype/forms"/>
  </ds:schemaRefs>
</ds:datastoreItem>
</file>

<file path=customXml/itemProps3.xml><?xml version="1.0" encoding="utf-8"?>
<ds:datastoreItem xmlns:ds="http://schemas.openxmlformats.org/officeDocument/2006/customXml" ds:itemID="{3CBBB46B-5289-4CC2-8D8D-DE0C5117A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66a64-ca71-4675-939a-57f8c238605d"/>
    <ds:schemaRef ds:uri="ed322f72-dc36-46ee-8e20-b5dbab4a7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1478</Words>
  <Application>Microsoft Office PowerPoint</Application>
  <PresentationFormat>Widescreen</PresentationFormat>
  <Paragraphs>126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Corbel</vt:lpstr>
      <vt:lpstr>Helvetica</vt:lpstr>
      <vt:lpstr>Helvetica Neue</vt:lpstr>
      <vt:lpstr>Open Sans</vt:lpstr>
      <vt:lpstr>Wingdings</vt:lpstr>
      <vt:lpstr>Wingdings 2</vt:lpstr>
      <vt:lpstr>Frame</vt:lpstr>
      <vt:lpstr>Blepharitis</vt:lpstr>
      <vt:lpstr>Let’s go to back to the beginning: Anterior eye </vt:lpstr>
      <vt:lpstr>What’s behind the lids? The tear film¹</vt:lpstr>
      <vt:lpstr>What is the function of the tear film?¹</vt:lpstr>
      <vt:lpstr>Blepharitis – what is it?1</vt:lpstr>
      <vt:lpstr>Symptoms of blepharitis </vt:lpstr>
      <vt:lpstr>What are some of the signs of blepharitis?1</vt:lpstr>
      <vt:lpstr>Who gets blepharitis?</vt:lpstr>
      <vt:lpstr>Bacteria and blepharitis 1-2</vt:lpstr>
      <vt:lpstr>Causes of blepharitis1</vt:lpstr>
      <vt:lpstr>Demodex 1-3</vt:lpstr>
      <vt:lpstr>Cataract surgery and blepharitis¹ </vt:lpstr>
      <vt:lpstr>How do we treat Blepharitis?1</vt:lpstr>
      <vt:lpstr>What is so important about HEAT?</vt:lpstr>
      <vt:lpstr>What is so important about CLEANSE? </vt:lpstr>
      <vt:lpstr>What is so important about HYDRATE?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Inderpreet Uppal</dc:creator>
  <cp:lastModifiedBy>Daniel Achilles</cp:lastModifiedBy>
  <cp:revision>4</cp:revision>
  <dcterms:created xsi:type="dcterms:W3CDTF">2023-02-20T09:47:29Z</dcterms:created>
  <dcterms:modified xsi:type="dcterms:W3CDTF">2025-02-17T15:41:42Z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0x0101005F2CC1D7094BA64CA27A67BBC3315A8A</vt:lpwstr>
  </property>
</Properties>
</file>